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5" r:id="rId6"/>
    <p:sldMasterId id="2147484371" r:id="rId7"/>
  </p:sldMasterIdLst>
  <p:notesMasterIdLst>
    <p:notesMasterId r:id="rId29"/>
  </p:notesMasterIdLst>
  <p:handoutMasterIdLst>
    <p:handoutMasterId r:id="rId30"/>
  </p:handoutMasterIdLst>
  <p:sldIdLst>
    <p:sldId id="1506" r:id="rId8"/>
    <p:sldId id="1549" r:id="rId9"/>
    <p:sldId id="1550" r:id="rId10"/>
    <p:sldId id="1552" r:id="rId11"/>
    <p:sldId id="1551" r:id="rId12"/>
    <p:sldId id="1553" r:id="rId13"/>
    <p:sldId id="1554" r:id="rId14"/>
    <p:sldId id="1555" r:id="rId15"/>
    <p:sldId id="1556" r:id="rId16"/>
    <p:sldId id="1557" r:id="rId17"/>
    <p:sldId id="1558" r:id="rId18"/>
    <p:sldId id="1560" r:id="rId19"/>
    <p:sldId id="1559" r:id="rId20"/>
    <p:sldId id="1561" r:id="rId21"/>
    <p:sldId id="1562" r:id="rId22"/>
    <p:sldId id="1563" r:id="rId23"/>
    <p:sldId id="1564" r:id="rId24"/>
    <p:sldId id="1565" r:id="rId25"/>
    <p:sldId id="1566" r:id="rId26"/>
    <p:sldId id="1567" r:id="rId27"/>
    <p:sldId id="1443"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277CE"/>
    <a:srgbClr val="00BDF3"/>
    <a:srgbClr val="4EA9AF"/>
    <a:srgbClr val="44B8AA"/>
    <a:srgbClr val="8FCA47"/>
    <a:srgbClr val="9276CE"/>
    <a:srgbClr val="1FAECE"/>
    <a:srgbClr val="81B93F"/>
    <a:srgbClr val="A78ADA"/>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71" autoAdjust="0"/>
    <p:restoredTop sz="69128" autoAdjust="0"/>
  </p:normalViewPr>
  <p:slideViewPr>
    <p:cSldViewPr snapToGrid="0">
      <p:cViewPr varScale="1">
        <p:scale>
          <a:sx n="59" d="100"/>
          <a:sy n="59" d="100"/>
        </p:scale>
        <p:origin x="-1651" y="-67"/>
      </p:cViewPr>
      <p:guideLst>
        <p:guide orient="horz" pos="2203"/>
        <p:guide pos="3917"/>
      </p:guideLst>
    </p:cSldViewPr>
  </p:slideViewPr>
  <p:outlineViewPr>
    <p:cViewPr>
      <p:scale>
        <a:sx n="33" d="100"/>
        <a:sy n="33" d="100"/>
      </p:scale>
      <p:origin x="0" y="-14442"/>
    </p:cViewPr>
  </p:outlineViewPr>
  <p:notesTextViewPr>
    <p:cViewPr>
      <p:scale>
        <a:sx n="3" d="2"/>
        <a:sy n="3" d="2"/>
      </p:scale>
      <p:origin x="0" y="0"/>
    </p:cViewPr>
  </p:notesTextViewPr>
  <p:sorterViewPr>
    <p:cViewPr>
      <p:scale>
        <a:sx n="75" d="100"/>
        <a:sy n="75" d="100"/>
      </p:scale>
      <p:origin x="0" y="-2292"/>
    </p:cViewPr>
  </p:sorterViewPr>
  <p:notesViewPr>
    <p:cSldViewPr snapToGrid="0" showGuides="1">
      <p:cViewPr>
        <p:scale>
          <a:sx n="100" d="100"/>
          <a:sy n="100" d="100"/>
        </p:scale>
        <p:origin x="2616"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09A54-B02D-4D5B-8198-24C65CDDDFCA}"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PH"/>
        </a:p>
      </dgm:t>
    </dgm:pt>
    <dgm:pt modelId="{6B88059B-3C0B-4BD1-9388-B04887115A21}">
      <dgm:prSet phldrT="[Text]" custT="1"/>
      <dgm:spPr/>
      <dgm:t>
        <a:bodyPr/>
        <a:lstStyle/>
        <a:p>
          <a:r>
            <a:rPr lang="en-PH" sz="2800" dirty="0" smtClean="0"/>
            <a:t>View</a:t>
          </a:r>
          <a:endParaRPr lang="en-PH" sz="2800" dirty="0"/>
        </a:p>
      </dgm:t>
    </dgm:pt>
    <dgm:pt modelId="{D5C6A6D7-3A89-41F1-B4BB-A7CD1068751D}" type="parTrans" cxnId="{C712F010-B226-4335-AADB-4967D2D66679}">
      <dgm:prSet/>
      <dgm:spPr/>
      <dgm:t>
        <a:bodyPr/>
        <a:lstStyle/>
        <a:p>
          <a:endParaRPr lang="en-PH"/>
        </a:p>
      </dgm:t>
    </dgm:pt>
    <dgm:pt modelId="{94C6B2B5-F6F9-441E-AB95-A4BEBA01CE7D}" type="sibTrans" cxnId="{C712F010-B226-4335-AADB-4967D2D66679}">
      <dgm:prSet/>
      <dgm:spPr/>
      <dgm:t>
        <a:bodyPr/>
        <a:lstStyle/>
        <a:p>
          <a:endParaRPr lang="en-PH"/>
        </a:p>
      </dgm:t>
    </dgm:pt>
    <dgm:pt modelId="{5AFA4FCF-9996-4994-A6AD-93ED308FEB34}">
      <dgm:prSet phldrT="[Text]"/>
      <dgm:spPr/>
      <dgm:t>
        <a:bodyPr/>
        <a:lstStyle/>
        <a:p>
          <a:r>
            <a:rPr lang="en-PH" dirty="0" smtClean="0"/>
            <a:t>XAML</a:t>
          </a:r>
          <a:endParaRPr lang="en-PH" dirty="0"/>
        </a:p>
      </dgm:t>
    </dgm:pt>
    <dgm:pt modelId="{EFD24137-DDB7-43A9-A796-BE77D4715D88}" type="parTrans" cxnId="{93166E80-B510-4E46-B27C-F7BB63224A48}">
      <dgm:prSet/>
      <dgm:spPr/>
      <dgm:t>
        <a:bodyPr/>
        <a:lstStyle/>
        <a:p>
          <a:endParaRPr lang="en-PH"/>
        </a:p>
      </dgm:t>
    </dgm:pt>
    <dgm:pt modelId="{C5268B78-96D7-4596-A609-A184868EAD5A}" type="sibTrans" cxnId="{93166E80-B510-4E46-B27C-F7BB63224A48}">
      <dgm:prSet/>
      <dgm:spPr/>
      <dgm:t>
        <a:bodyPr/>
        <a:lstStyle/>
        <a:p>
          <a:endParaRPr lang="en-PH"/>
        </a:p>
      </dgm:t>
    </dgm:pt>
    <dgm:pt modelId="{917021FC-098A-4363-9C80-380FC5C0F9EA}">
      <dgm:prSet phldrT="[Text]"/>
      <dgm:spPr/>
      <dgm:t>
        <a:bodyPr/>
        <a:lstStyle/>
        <a:p>
          <a:r>
            <a:rPr lang="en-PH" dirty="0" smtClean="0"/>
            <a:t>HTML</a:t>
          </a:r>
          <a:endParaRPr lang="en-PH" dirty="0"/>
        </a:p>
      </dgm:t>
    </dgm:pt>
    <dgm:pt modelId="{2F197F69-F269-47A0-8325-3191F37CEA02}" type="parTrans" cxnId="{DD6CFC37-E4A3-4F03-B965-DF81C5C0CA40}">
      <dgm:prSet/>
      <dgm:spPr/>
      <dgm:t>
        <a:bodyPr/>
        <a:lstStyle/>
        <a:p>
          <a:endParaRPr lang="en-PH"/>
        </a:p>
      </dgm:t>
    </dgm:pt>
    <dgm:pt modelId="{85B26F0F-0647-4A0C-8F9A-16E7627AC84D}" type="sibTrans" cxnId="{DD6CFC37-E4A3-4F03-B965-DF81C5C0CA40}">
      <dgm:prSet/>
      <dgm:spPr/>
      <dgm:t>
        <a:bodyPr/>
        <a:lstStyle/>
        <a:p>
          <a:endParaRPr lang="en-PH"/>
        </a:p>
      </dgm:t>
    </dgm:pt>
    <dgm:pt modelId="{E7941200-E1E0-443D-8D98-941C4BDF7914}">
      <dgm:prSet phldrT="[Text]" custT="1"/>
      <dgm:spPr/>
      <dgm:t>
        <a:bodyPr/>
        <a:lstStyle/>
        <a:p>
          <a:r>
            <a:rPr lang="en-PH" sz="2800" dirty="0" err="1" smtClean="0"/>
            <a:t>ViewModel</a:t>
          </a:r>
          <a:r>
            <a:rPr lang="en-PH" sz="2800" dirty="0" smtClean="0"/>
            <a:t> / Controller</a:t>
          </a:r>
          <a:endParaRPr lang="en-PH" sz="2800" dirty="0"/>
        </a:p>
      </dgm:t>
    </dgm:pt>
    <dgm:pt modelId="{D0804898-927F-4AD3-9793-C29847FBB695}" type="parTrans" cxnId="{287B5E48-64A9-4BEE-892F-7D469DFC5080}">
      <dgm:prSet/>
      <dgm:spPr/>
      <dgm:t>
        <a:bodyPr/>
        <a:lstStyle/>
        <a:p>
          <a:endParaRPr lang="en-PH"/>
        </a:p>
      </dgm:t>
    </dgm:pt>
    <dgm:pt modelId="{4AB1804B-FB1C-4387-8FA8-B9C9D418323E}" type="sibTrans" cxnId="{287B5E48-64A9-4BEE-892F-7D469DFC5080}">
      <dgm:prSet/>
      <dgm:spPr/>
      <dgm:t>
        <a:bodyPr/>
        <a:lstStyle/>
        <a:p>
          <a:endParaRPr lang="en-PH"/>
        </a:p>
      </dgm:t>
    </dgm:pt>
    <dgm:pt modelId="{7CA01B10-AF6E-41B1-B221-6B13E2E12EAA}">
      <dgm:prSet phldrT="[Text]"/>
      <dgm:spPr/>
      <dgm:t>
        <a:bodyPr/>
        <a:lstStyle/>
        <a:p>
          <a:r>
            <a:rPr lang="en-PH" dirty="0" smtClean="0"/>
            <a:t>Mobile Backend</a:t>
          </a:r>
          <a:endParaRPr lang="en-PH" dirty="0"/>
        </a:p>
      </dgm:t>
    </dgm:pt>
    <dgm:pt modelId="{B96FDDC5-2158-4603-B19D-0D6764C29EE1}" type="parTrans" cxnId="{A0325D26-6EC8-41EE-9549-08A30528F36B}">
      <dgm:prSet/>
      <dgm:spPr/>
      <dgm:t>
        <a:bodyPr/>
        <a:lstStyle/>
        <a:p>
          <a:endParaRPr lang="en-PH"/>
        </a:p>
      </dgm:t>
    </dgm:pt>
    <dgm:pt modelId="{FC442662-1141-48BB-9F40-921A45AD2712}" type="sibTrans" cxnId="{A0325D26-6EC8-41EE-9549-08A30528F36B}">
      <dgm:prSet/>
      <dgm:spPr/>
      <dgm:t>
        <a:bodyPr/>
        <a:lstStyle/>
        <a:p>
          <a:endParaRPr lang="en-PH"/>
        </a:p>
      </dgm:t>
    </dgm:pt>
    <dgm:pt modelId="{B665A631-F77C-4791-8953-95D8026CCAD8}">
      <dgm:prSet phldrT="[Text]"/>
      <dgm:spPr/>
      <dgm:t>
        <a:bodyPr/>
        <a:lstStyle/>
        <a:p>
          <a:r>
            <a:rPr lang="en-PH" dirty="0" smtClean="0"/>
            <a:t>Web Backend</a:t>
          </a:r>
          <a:endParaRPr lang="en-PH" dirty="0"/>
        </a:p>
      </dgm:t>
    </dgm:pt>
    <dgm:pt modelId="{B13F8BE6-88AA-4CF2-AB77-1220E303B5C0}" type="parTrans" cxnId="{F2B52EB0-053E-4902-A8F9-2E025A89D44A}">
      <dgm:prSet/>
      <dgm:spPr/>
      <dgm:t>
        <a:bodyPr/>
        <a:lstStyle/>
        <a:p>
          <a:endParaRPr lang="en-PH"/>
        </a:p>
      </dgm:t>
    </dgm:pt>
    <dgm:pt modelId="{473319AB-BF2B-4532-8414-7BB54A0ABC26}" type="sibTrans" cxnId="{F2B52EB0-053E-4902-A8F9-2E025A89D44A}">
      <dgm:prSet/>
      <dgm:spPr/>
      <dgm:t>
        <a:bodyPr/>
        <a:lstStyle/>
        <a:p>
          <a:endParaRPr lang="en-PH"/>
        </a:p>
      </dgm:t>
    </dgm:pt>
    <dgm:pt modelId="{723A6AAF-64A1-4020-B92B-2F26B24E9D11}">
      <dgm:prSet phldrT="[Text]" custT="1"/>
      <dgm:spPr/>
      <dgm:t>
        <a:bodyPr/>
        <a:lstStyle/>
        <a:p>
          <a:r>
            <a:rPr lang="en-PH" sz="2800" dirty="0" smtClean="0"/>
            <a:t>Model</a:t>
          </a:r>
          <a:endParaRPr lang="en-PH" sz="2800" dirty="0"/>
        </a:p>
      </dgm:t>
    </dgm:pt>
    <dgm:pt modelId="{EBFE3205-F738-4E54-9882-B00273251359}" type="parTrans" cxnId="{BC4B563F-E862-458B-8668-19499EF807E2}">
      <dgm:prSet/>
      <dgm:spPr/>
      <dgm:t>
        <a:bodyPr/>
        <a:lstStyle/>
        <a:p>
          <a:endParaRPr lang="en-PH"/>
        </a:p>
      </dgm:t>
    </dgm:pt>
    <dgm:pt modelId="{0D616121-5BF0-4830-A1C8-6AE0DC839388}" type="sibTrans" cxnId="{BC4B563F-E862-458B-8668-19499EF807E2}">
      <dgm:prSet/>
      <dgm:spPr/>
      <dgm:t>
        <a:bodyPr/>
        <a:lstStyle/>
        <a:p>
          <a:endParaRPr lang="en-PH"/>
        </a:p>
      </dgm:t>
    </dgm:pt>
    <dgm:pt modelId="{24EBDA47-43F1-4E4D-B27D-6F68F541D591}">
      <dgm:prSet phldrT="[Text]"/>
      <dgm:spPr/>
      <dgm:t>
        <a:bodyPr/>
        <a:lstStyle/>
        <a:p>
          <a:r>
            <a:rPr lang="en-PH" dirty="0" smtClean="0"/>
            <a:t>Mobile Backend</a:t>
          </a:r>
          <a:endParaRPr lang="en-PH" dirty="0"/>
        </a:p>
      </dgm:t>
    </dgm:pt>
    <dgm:pt modelId="{FCF52106-1F92-4367-9AFA-EEEBE25CE7B9}" type="parTrans" cxnId="{0403D865-F1D8-4CD6-BA5E-E422855C7E0A}">
      <dgm:prSet/>
      <dgm:spPr/>
      <dgm:t>
        <a:bodyPr/>
        <a:lstStyle/>
        <a:p>
          <a:endParaRPr lang="en-PH"/>
        </a:p>
      </dgm:t>
    </dgm:pt>
    <dgm:pt modelId="{CB777BD5-8CC3-459E-AD16-CD3EBC1F6D8B}" type="sibTrans" cxnId="{0403D865-F1D8-4CD6-BA5E-E422855C7E0A}">
      <dgm:prSet/>
      <dgm:spPr/>
      <dgm:t>
        <a:bodyPr/>
        <a:lstStyle/>
        <a:p>
          <a:endParaRPr lang="en-PH"/>
        </a:p>
      </dgm:t>
    </dgm:pt>
    <dgm:pt modelId="{7723588C-9E8C-4B65-AD70-CA3D1AB5DD96}">
      <dgm:prSet phldrT="[Text]"/>
      <dgm:spPr/>
      <dgm:t>
        <a:bodyPr/>
        <a:lstStyle/>
        <a:p>
          <a:r>
            <a:rPr lang="en-PH" dirty="0" smtClean="0"/>
            <a:t>Web Backend</a:t>
          </a:r>
          <a:endParaRPr lang="en-PH" dirty="0"/>
        </a:p>
      </dgm:t>
    </dgm:pt>
    <dgm:pt modelId="{9F10D185-9A49-4785-A11B-70D181880178}" type="parTrans" cxnId="{DC07A159-36BE-469C-9E0E-6A0F022D76DB}">
      <dgm:prSet/>
      <dgm:spPr/>
      <dgm:t>
        <a:bodyPr/>
        <a:lstStyle/>
        <a:p>
          <a:endParaRPr lang="en-PH"/>
        </a:p>
      </dgm:t>
    </dgm:pt>
    <dgm:pt modelId="{4DCD060B-F6FD-4AB4-94D6-7E884FCDA969}" type="sibTrans" cxnId="{DC07A159-36BE-469C-9E0E-6A0F022D76DB}">
      <dgm:prSet/>
      <dgm:spPr/>
      <dgm:t>
        <a:bodyPr/>
        <a:lstStyle/>
        <a:p>
          <a:endParaRPr lang="en-PH"/>
        </a:p>
      </dgm:t>
    </dgm:pt>
    <dgm:pt modelId="{4FE06F0B-E575-41D8-A7D3-B1D49BF60C83}" type="pres">
      <dgm:prSet presAssocID="{22D09A54-B02D-4D5B-8198-24C65CDDDFCA}" presName="Name0" presStyleCnt="0">
        <dgm:presLayoutVars>
          <dgm:dir/>
          <dgm:animLvl val="lvl"/>
          <dgm:resizeHandles val="exact"/>
        </dgm:presLayoutVars>
      </dgm:prSet>
      <dgm:spPr/>
      <dgm:t>
        <a:bodyPr/>
        <a:lstStyle/>
        <a:p>
          <a:endParaRPr lang="en-PH"/>
        </a:p>
      </dgm:t>
    </dgm:pt>
    <dgm:pt modelId="{FF87B1AC-D672-4F5E-A800-6D856378B872}" type="pres">
      <dgm:prSet presAssocID="{723A6AAF-64A1-4020-B92B-2F26B24E9D11}" presName="boxAndChildren" presStyleCnt="0"/>
      <dgm:spPr/>
    </dgm:pt>
    <dgm:pt modelId="{3F51D546-E1DB-4708-B495-B937491D27C8}" type="pres">
      <dgm:prSet presAssocID="{723A6AAF-64A1-4020-B92B-2F26B24E9D11}" presName="parentTextBox" presStyleLbl="node1" presStyleIdx="0" presStyleCnt="3"/>
      <dgm:spPr/>
      <dgm:t>
        <a:bodyPr/>
        <a:lstStyle/>
        <a:p>
          <a:endParaRPr lang="en-PH"/>
        </a:p>
      </dgm:t>
    </dgm:pt>
    <dgm:pt modelId="{866141F6-889A-492D-9BBD-6DD4A0BF67FF}" type="pres">
      <dgm:prSet presAssocID="{723A6AAF-64A1-4020-B92B-2F26B24E9D11}" presName="entireBox" presStyleLbl="node1" presStyleIdx="0" presStyleCnt="3"/>
      <dgm:spPr/>
      <dgm:t>
        <a:bodyPr/>
        <a:lstStyle/>
        <a:p>
          <a:endParaRPr lang="en-PH"/>
        </a:p>
      </dgm:t>
    </dgm:pt>
    <dgm:pt modelId="{2F29B9E4-0E33-40EE-9D03-F9922CE64C2D}" type="pres">
      <dgm:prSet presAssocID="{723A6AAF-64A1-4020-B92B-2F26B24E9D11}" presName="descendantBox" presStyleCnt="0"/>
      <dgm:spPr/>
    </dgm:pt>
    <dgm:pt modelId="{4B621523-699D-4CFB-9574-EFE7F17015DA}" type="pres">
      <dgm:prSet presAssocID="{24EBDA47-43F1-4E4D-B27D-6F68F541D591}" presName="childTextBox" presStyleLbl="fgAccFollowNode1" presStyleIdx="0" presStyleCnt="6">
        <dgm:presLayoutVars>
          <dgm:bulletEnabled val="1"/>
        </dgm:presLayoutVars>
      </dgm:prSet>
      <dgm:spPr/>
      <dgm:t>
        <a:bodyPr/>
        <a:lstStyle/>
        <a:p>
          <a:endParaRPr lang="en-PH"/>
        </a:p>
      </dgm:t>
    </dgm:pt>
    <dgm:pt modelId="{1A4324EA-E1F5-48C7-9223-7EC88706655D}" type="pres">
      <dgm:prSet presAssocID="{7723588C-9E8C-4B65-AD70-CA3D1AB5DD96}" presName="childTextBox" presStyleLbl="fgAccFollowNode1" presStyleIdx="1" presStyleCnt="6">
        <dgm:presLayoutVars>
          <dgm:bulletEnabled val="1"/>
        </dgm:presLayoutVars>
      </dgm:prSet>
      <dgm:spPr/>
      <dgm:t>
        <a:bodyPr/>
        <a:lstStyle/>
        <a:p>
          <a:endParaRPr lang="en-PH"/>
        </a:p>
      </dgm:t>
    </dgm:pt>
    <dgm:pt modelId="{FB792E15-B8E5-4028-97CC-7B175C1351BD}" type="pres">
      <dgm:prSet presAssocID="{4AB1804B-FB1C-4387-8FA8-B9C9D418323E}" presName="sp" presStyleCnt="0"/>
      <dgm:spPr/>
    </dgm:pt>
    <dgm:pt modelId="{8F7E917B-14AD-47FC-8218-EDF3F9E222C8}" type="pres">
      <dgm:prSet presAssocID="{E7941200-E1E0-443D-8D98-941C4BDF7914}" presName="arrowAndChildren" presStyleCnt="0"/>
      <dgm:spPr/>
    </dgm:pt>
    <dgm:pt modelId="{F87B5A10-AC41-425B-9C07-95CFD793DE2F}" type="pres">
      <dgm:prSet presAssocID="{E7941200-E1E0-443D-8D98-941C4BDF7914}" presName="parentTextArrow" presStyleLbl="node1" presStyleIdx="0" presStyleCnt="3"/>
      <dgm:spPr/>
      <dgm:t>
        <a:bodyPr/>
        <a:lstStyle/>
        <a:p>
          <a:endParaRPr lang="en-PH"/>
        </a:p>
      </dgm:t>
    </dgm:pt>
    <dgm:pt modelId="{558FEA8B-790F-46B8-96EE-B171A2C8C15D}" type="pres">
      <dgm:prSet presAssocID="{E7941200-E1E0-443D-8D98-941C4BDF7914}" presName="arrow" presStyleLbl="node1" presStyleIdx="1" presStyleCnt="3"/>
      <dgm:spPr/>
      <dgm:t>
        <a:bodyPr/>
        <a:lstStyle/>
        <a:p>
          <a:endParaRPr lang="en-PH"/>
        </a:p>
      </dgm:t>
    </dgm:pt>
    <dgm:pt modelId="{B0F13EDC-8053-4948-9C12-AAAED784F834}" type="pres">
      <dgm:prSet presAssocID="{E7941200-E1E0-443D-8D98-941C4BDF7914}" presName="descendantArrow" presStyleCnt="0"/>
      <dgm:spPr/>
    </dgm:pt>
    <dgm:pt modelId="{0AF60F42-2826-4D38-9301-951B64C20E90}" type="pres">
      <dgm:prSet presAssocID="{7CA01B10-AF6E-41B1-B221-6B13E2E12EAA}" presName="childTextArrow" presStyleLbl="fgAccFollowNode1" presStyleIdx="2" presStyleCnt="6" custLinFactNeighborX="-322">
        <dgm:presLayoutVars>
          <dgm:bulletEnabled val="1"/>
        </dgm:presLayoutVars>
      </dgm:prSet>
      <dgm:spPr/>
      <dgm:t>
        <a:bodyPr/>
        <a:lstStyle/>
        <a:p>
          <a:endParaRPr lang="en-PH"/>
        </a:p>
      </dgm:t>
    </dgm:pt>
    <dgm:pt modelId="{A507AE2E-C47A-4C13-9278-A5B8C40C3D78}" type="pres">
      <dgm:prSet presAssocID="{B665A631-F77C-4791-8953-95D8026CCAD8}" presName="childTextArrow" presStyleLbl="fgAccFollowNode1" presStyleIdx="3" presStyleCnt="6">
        <dgm:presLayoutVars>
          <dgm:bulletEnabled val="1"/>
        </dgm:presLayoutVars>
      </dgm:prSet>
      <dgm:spPr/>
      <dgm:t>
        <a:bodyPr/>
        <a:lstStyle/>
        <a:p>
          <a:endParaRPr lang="en-PH"/>
        </a:p>
      </dgm:t>
    </dgm:pt>
    <dgm:pt modelId="{14AA0F19-684B-4246-A0CA-BDC5BD370A66}" type="pres">
      <dgm:prSet presAssocID="{94C6B2B5-F6F9-441E-AB95-A4BEBA01CE7D}" presName="sp" presStyleCnt="0"/>
      <dgm:spPr/>
    </dgm:pt>
    <dgm:pt modelId="{306CAB5C-FECB-4F98-A396-8C4928270F69}" type="pres">
      <dgm:prSet presAssocID="{6B88059B-3C0B-4BD1-9388-B04887115A21}" presName="arrowAndChildren" presStyleCnt="0"/>
      <dgm:spPr/>
    </dgm:pt>
    <dgm:pt modelId="{2586A6EE-781A-4FE1-AE54-C44496453076}" type="pres">
      <dgm:prSet presAssocID="{6B88059B-3C0B-4BD1-9388-B04887115A21}" presName="parentTextArrow" presStyleLbl="node1" presStyleIdx="1" presStyleCnt="3"/>
      <dgm:spPr/>
      <dgm:t>
        <a:bodyPr/>
        <a:lstStyle/>
        <a:p>
          <a:endParaRPr lang="en-PH"/>
        </a:p>
      </dgm:t>
    </dgm:pt>
    <dgm:pt modelId="{15379163-580E-4335-B9EB-D4A0FBE1B338}" type="pres">
      <dgm:prSet presAssocID="{6B88059B-3C0B-4BD1-9388-B04887115A21}" presName="arrow" presStyleLbl="node1" presStyleIdx="2" presStyleCnt="3"/>
      <dgm:spPr/>
      <dgm:t>
        <a:bodyPr/>
        <a:lstStyle/>
        <a:p>
          <a:endParaRPr lang="en-PH"/>
        </a:p>
      </dgm:t>
    </dgm:pt>
    <dgm:pt modelId="{72AEFC23-653E-4B7A-9A4B-1B2FDEB5BF6D}" type="pres">
      <dgm:prSet presAssocID="{6B88059B-3C0B-4BD1-9388-B04887115A21}" presName="descendantArrow" presStyleCnt="0"/>
      <dgm:spPr/>
    </dgm:pt>
    <dgm:pt modelId="{8406566B-A904-4C39-865C-689818E786D5}" type="pres">
      <dgm:prSet presAssocID="{5AFA4FCF-9996-4994-A6AD-93ED308FEB34}" presName="childTextArrow" presStyleLbl="fgAccFollowNode1" presStyleIdx="4" presStyleCnt="6">
        <dgm:presLayoutVars>
          <dgm:bulletEnabled val="1"/>
        </dgm:presLayoutVars>
      </dgm:prSet>
      <dgm:spPr/>
      <dgm:t>
        <a:bodyPr/>
        <a:lstStyle/>
        <a:p>
          <a:endParaRPr lang="en-PH"/>
        </a:p>
      </dgm:t>
    </dgm:pt>
    <dgm:pt modelId="{63A1F002-8F89-47DC-B75D-3A91126CF805}" type="pres">
      <dgm:prSet presAssocID="{917021FC-098A-4363-9C80-380FC5C0F9EA}" presName="childTextArrow" presStyleLbl="fgAccFollowNode1" presStyleIdx="5" presStyleCnt="6">
        <dgm:presLayoutVars>
          <dgm:bulletEnabled val="1"/>
        </dgm:presLayoutVars>
      </dgm:prSet>
      <dgm:spPr/>
      <dgm:t>
        <a:bodyPr/>
        <a:lstStyle/>
        <a:p>
          <a:endParaRPr lang="en-PH"/>
        </a:p>
      </dgm:t>
    </dgm:pt>
  </dgm:ptLst>
  <dgm:cxnLst>
    <dgm:cxn modelId="{DCBFD0E4-3DA1-45F9-B075-C763E481FCB4}" type="presOf" srcId="{B665A631-F77C-4791-8953-95D8026CCAD8}" destId="{A507AE2E-C47A-4C13-9278-A5B8C40C3D78}" srcOrd="0" destOrd="0" presId="urn:microsoft.com/office/officeart/2005/8/layout/process4"/>
    <dgm:cxn modelId="{A0325D26-6EC8-41EE-9549-08A30528F36B}" srcId="{E7941200-E1E0-443D-8D98-941C4BDF7914}" destId="{7CA01B10-AF6E-41B1-B221-6B13E2E12EAA}" srcOrd="0" destOrd="0" parTransId="{B96FDDC5-2158-4603-B19D-0D6764C29EE1}" sibTransId="{FC442662-1141-48BB-9F40-921A45AD2712}"/>
    <dgm:cxn modelId="{0403D865-F1D8-4CD6-BA5E-E422855C7E0A}" srcId="{723A6AAF-64A1-4020-B92B-2F26B24E9D11}" destId="{24EBDA47-43F1-4E4D-B27D-6F68F541D591}" srcOrd="0" destOrd="0" parTransId="{FCF52106-1F92-4367-9AFA-EEEBE25CE7B9}" sibTransId="{CB777BD5-8CC3-459E-AD16-CD3EBC1F6D8B}"/>
    <dgm:cxn modelId="{02500408-F45C-4D3E-83F2-0D207D0CFDAA}" type="presOf" srcId="{6B88059B-3C0B-4BD1-9388-B04887115A21}" destId="{15379163-580E-4335-B9EB-D4A0FBE1B338}" srcOrd="1" destOrd="0" presId="urn:microsoft.com/office/officeart/2005/8/layout/process4"/>
    <dgm:cxn modelId="{6DAF5A9C-660F-4634-B653-449CB3EE4AEA}" type="presOf" srcId="{5AFA4FCF-9996-4994-A6AD-93ED308FEB34}" destId="{8406566B-A904-4C39-865C-689818E786D5}" srcOrd="0" destOrd="0" presId="urn:microsoft.com/office/officeart/2005/8/layout/process4"/>
    <dgm:cxn modelId="{39151BA9-0EA7-40FE-8001-B9D1D6683551}" type="presOf" srcId="{723A6AAF-64A1-4020-B92B-2F26B24E9D11}" destId="{866141F6-889A-492D-9BBD-6DD4A0BF67FF}" srcOrd="1" destOrd="0" presId="urn:microsoft.com/office/officeart/2005/8/layout/process4"/>
    <dgm:cxn modelId="{A73CCD6E-AB7D-4233-A22A-F116E0B55717}" type="presOf" srcId="{6B88059B-3C0B-4BD1-9388-B04887115A21}" destId="{2586A6EE-781A-4FE1-AE54-C44496453076}" srcOrd="0" destOrd="0" presId="urn:microsoft.com/office/officeart/2005/8/layout/process4"/>
    <dgm:cxn modelId="{B519D1E9-6420-4934-9171-23476955E4E0}" type="presOf" srcId="{7723588C-9E8C-4B65-AD70-CA3D1AB5DD96}" destId="{1A4324EA-E1F5-48C7-9223-7EC88706655D}" srcOrd="0" destOrd="0" presId="urn:microsoft.com/office/officeart/2005/8/layout/process4"/>
    <dgm:cxn modelId="{287B5E48-64A9-4BEE-892F-7D469DFC5080}" srcId="{22D09A54-B02D-4D5B-8198-24C65CDDDFCA}" destId="{E7941200-E1E0-443D-8D98-941C4BDF7914}" srcOrd="1" destOrd="0" parTransId="{D0804898-927F-4AD3-9793-C29847FBB695}" sibTransId="{4AB1804B-FB1C-4387-8FA8-B9C9D418323E}"/>
    <dgm:cxn modelId="{A5CE58A6-4B1A-41C8-B046-379A71B592C0}" type="presOf" srcId="{7CA01B10-AF6E-41B1-B221-6B13E2E12EAA}" destId="{0AF60F42-2826-4D38-9301-951B64C20E90}" srcOrd="0" destOrd="0" presId="urn:microsoft.com/office/officeart/2005/8/layout/process4"/>
    <dgm:cxn modelId="{DC07A159-36BE-469C-9E0E-6A0F022D76DB}" srcId="{723A6AAF-64A1-4020-B92B-2F26B24E9D11}" destId="{7723588C-9E8C-4B65-AD70-CA3D1AB5DD96}" srcOrd="1" destOrd="0" parTransId="{9F10D185-9A49-4785-A11B-70D181880178}" sibTransId="{4DCD060B-F6FD-4AB4-94D6-7E884FCDA969}"/>
    <dgm:cxn modelId="{8C01B29F-557A-4F41-AC9A-7AB2CAA3A144}" type="presOf" srcId="{723A6AAF-64A1-4020-B92B-2F26B24E9D11}" destId="{3F51D546-E1DB-4708-B495-B937491D27C8}" srcOrd="0" destOrd="0" presId="urn:microsoft.com/office/officeart/2005/8/layout/process4"/>
    <dgm:cxn modelId="{9DEF140E-FDD3-40C6-8B03-C7A8FBC2A1A9}" type="presOf" srcId="{22D09A54-B02D-4D5B-8198-24C65CDDDFCA}" destId="{4FE06F0B-E575-41D8-A7D3-B1D49BF60C83}" srcOrd="0" destOrd="0" presId="urn:microsoft.com/office/officeart/2005/8/layout/process4"/>
    <dgm:cxn modelId="{F2B52EB0-053E-4902-A8F9-2E025A89D44A}" srcId="{E7941200-E1E0-443D-8D98-941C4BDF7914}" destId="{B665A631-F77C-4791-8953-95D8026CCAD8}" srcOrd="1" destOrd="0" parTransId="{B13F8BE6-88AA-4CF2-AB77-1220E303B5C0}" sibTransId="{473319AB-BF2B-4532-8414-7BB54A0ABC26}"/>
    <dgm:cxn modelId="{DD6CFC37-E4A3-4F03-B965-DF81C5C0CA40}" srcId="{6B88059B-3C0B-4BD1-9388-B04887115A21}" destId="{917021FC-098A-4363-9C80-380FC5C0F9EA}" srcOrd="1" destOrd="0" parTransId="{2F197F69-F269-47A0-8325-3191F37CEA02}" sibTransId="{85B26F0F-0647-4A0C-8F9A-16E7627AC84D}"/>
    <dgm:cxn modelId="{C712F010-B226-4335-AADB-4967D2D66679}" srcId="{22D09A54-B02D-4D5B-8198-24C65CDDDFCA}" destId="{6B88059B-3C0B-4BD1-9388-B04887115A21}" srcOrd="0" destOrd="0" parTransId="{D5C6A6D7-3A89-41F1-B4BB-A7CD1068751D}" sibTransId="{94C6B2B5-F6F9-441E-AB95-A4BEBA01CE7D}"/>
    <dgm:cxn modelId="{AF114B91-B249-4D94-8727-422397F0EBD6}" type="presOf" srcId="{E7941200-E1E0-443D-8D98-941C4BDF7914}" destId="{F87B5A10-AC41-425B-9C07-95CFD793DE2F}" srcOrd="0" destOrd="0" presId="urn:microsoft.com/office/officeart/2005/8/layout/process4"/>
    <dgm:cxn modelId="{D16A936E-29FF-4EDB-91D1-E124CADFE835}" type="presOf" srcId="{24EBDA47-43F1-4E4D-B27D-6F68F541D591}" destId="{4B621523-699D-4CFB-9574-EFE7F17015DA}" srcOrd="0" destOrd="0" presId="urn:microsoft.com/office/officeart/2005/8/layout/process4"/>
    <dgm:cxn modelId="{05269216-1960-44B1-87BF-397FE31F64B3}" type="presOf" srcId="{917021FC-098A-4363-9C80-380FC5C0F9EA}" destId="{63A1F002-8F89-47DC-B75D-3A91126CF805}" srcOrd="0" destOrd="0" presId="urn:microsoft.com/office/officeart/2005/8/layout/process4"/>
    <dgm:cxn modelId="{BC4B563F-E862-458B-8668-19499EF807E2}" srcId="{22D09A54-B02D-4D5B-8198-24C65CDDDFCA}" destId="{723A6AAF-64A1-4020-B92B-2F26B24E9D11}" srcOrd="2" destOrd="0" parTransId="{EBFE3205-F738-4E54-9882-B00273251359}" sibTransId="{0D616121-5BF0-4830-A1C8-6AE0DC839388}"/>
    <dgm:cxn modelId="{F3BB56CE-5864-4F20-8153-8A76F3534B7A}" type="presOf" srcId="{E7941200-E1E0-443D-8D98-941C4BDF7914}" destId="{558FEA8B-790F-46B8-96EE-B171A2C8C15D}" srcOrd="1" destOrd="0" presId="urn:microsoft.com/office/officeart/2005/8/layout/process4"/>
    <dgm:cxn modelId="{93166E80-B510-4E46-B27C-F7BB63224A48}" srcId="{6B88059B-3C0B-4BD1-9388-B04887115A21}" destId="{5AFA4FCF-9996-4994-A6AD-93ED308FEB34}" srcOrd="0" destOrd="0" parTransId="{EFD24137-DDB7-43A9-A796-BE77D4715D88}" sibTransId="{C5268B78-96D7-4596-A609-A184868EAD5A}"/>
    <dgm:cxn modelId="{1F7D25BC-3114-45DE-9937-83C745B39B23}" type="presParOf" srcId="{4FE06F0B-E575-41D8-A7D3-B1D49BF60C83}" destId="{FF87B1AC-D672-4F5E-A800-6D856378B872}" srcOrd="0" destOrd="0" presId="urn:microsoft.com/office/officeart/2005/8/layout/process4"/>
    <dgm:cxn modelId="{D6263083-AB6E-4B83-9B60-3F2C0DB35F0C}" type="presParOf" srcId="{FF87B1AC-D672-4F5E-A800-6D856378B872}" destId="{3F51D546-E1DB-4708-B495-B937491D27C8}" srcOrd="0" destOrd="0" presId="urn:microsoft.com/office/officeart/2005/8/layout/process4"/>
    <dgm:cxn modelId="{403D0501-783E-4C2A-952B-84F852920C42}" type="presParOf" srcId="{FF87B1AC-D672-4F5E-A800-6D856378B872}" destId="{866141F6-889A-492D-9BBD-6DD4A0BF67FF}" srcOrd="1" destOrd="0" presId="urn:microsoft.com/office/officeart/2005/8/layout/process4"/>
    <dgm:cxn modelId="{583ACBD3-C975-49DF-AD44-C8BA08841CCD}" type="presParOf" srcId="{FF87B1AC-D672-4F5E-A800-6D856378B872}" destId="{2F29B9E4-0E33-40EE-9D03-F9922CE64C2D}" srcOrd="2" destOrd="0" presId="urn:microsoft.com/office/officeart/2005/8/layout/process4"/>
    <dgm:cxn modelId="{68EE029E-F973-4D62-A158-9D3AA3558F1C}" type="presParOf" srcId="{2F29B9E4-0E33-40EE-9D03-F9922CE64C2D}" destId="{4B621523-699D-4CFB-9574-EFE7F17015DA}" srcOrd="0" destOrd="0" presId="urn:microsoft.com/office/officeart/2005/8/layout/process4"/>
    <dgm:cxn modelId="{B4B4B4CA-4F71-4D8E-B6CF-A7AD75CA554B}" type="presParOf" srcId="{2F29B9E4-0E33-40EE-9D03-F9922CE64C2D}" destId="{1A4324EA-E1F5-48C7-9223-7EC88706655D}" srcOrd="1" destOrd="0" presId="urn:microsoft.com/office/officeart/2005/8/layout/process4"/>
    <dgm:cxn modelId="{D3BB6A0A-187B-47AE-914C-0736DF052749}" type="presParOf" srcId="{4FE06F0B-E575-41D8-A7D3-B1D49BF60C83}" destId="{FB792E15-B8E5-4028-97CC-7B175C1351BD}" srcOrd="1" destOrd="0" presId="urn:microsoft.com/office/officeart/2005/8/layout/process4"/>
    <dgm:cxn modelId="{85E8B44E-1413-40F4-AED9-448BBE2D63C1}" type="presParOf" srcId="{4FE06F0B-E575-41D8-A7D3-B1D49BF60C83}" destId="{8F7E917B-14AD-47FC-8218-EDF3F9E222C8}" srcOrd="2" destOrd="0" presId="urn:microsoft.com/office/officeart/2005/8/layout/process4"/>
    <dgm:cxn modelId="{682B72ED-17DD-4B8B-834D-D39BB1A25819}" type="presParOf" srcId="{8F7E917B-14AD-47FC-8218-EDF3F9E222C8}" destId="{F87B5A10-AC41-425B-9C07-95CFD793DE2F}" srcOrd="0" destOrd="0" presId="urn:microsoft.com/office/officeart/2005/8/layout/process4"/>
    <dgm:cxn modelId="{9C4993FB-A03E-49FB-A463-E13E47D162C3}" type="presParOf" srcId="{8F7E917B-14AD-47FC-8218-EDF3F9E222C8}" destId="{558FEA8B-790F-46B8-96EE-B171A2C8C15D}" srcOrd="1" destOrd="0" presId="urn:microsoft.com/office/officeart/2005/8/layout/process4"/>
    <dgm:cxn modelId="{9D8F4ED0-6EB5-4562-B5BA-40DBD2DB2A3D}" type="presParOf" srcId="{8F7E917B-14AD-47FC-8218-EDF3F9E222C8}" destId="{B0F13EDC-8053-4948-9C12-AAAED784F834}" srcOrd="2" destOrd="0" presId="urn:microsoft.com/office/officeart/2005/8/layout/process4"/>
    <dgm:cxn modelId="{D42437E6-2FED-42B3-8168-C145E0E48B0B}" type="presParOf" srcId="{B0F13EDC-8053-4948-9C12-AAAED784F834}" destId="{0AF60F42-2826-4D38-9301-951B64C20E90}" srcOrd="0" destOrd="0" presId="urn:microsoft.com/office/officeart/2005/8/layout/process4"/>
    <dgm:cxn modelId="{03EA7F00-0D48-4C17-81D6-98DD8261E94A}" type="presParOf" srcId="{B0F13EDC-8053-4948-9C12-AAAED784F834}" destId="{A507AE2E-C47A-4C13-9278-A5B8C40C3D78}" srcOrd="1" destOrd="0" presId="urn:microsoft.com/office/officeart/2005/8/layout/process4"/>
    <dgm:cxn modelId="{CBE0BB0D-02D5-4637-BB93-349CF14DA020}" type="presParOf" srcId="{4FE06F0B-E575-41D8-A7D3-B1D49BF60C83}" destId="{14AA0F19-684B-4246-A0CA-BDC5BD370A66}" srcOrd="3" destOrd="0" presId="urn:microsoft.com/office/officeart/2005/8/layout/process4"/>
    <dgm:cxn modelId="{A2CCD1B5-3B41-4810-9961-3DB3CC319315}" type="presParOf" srcId="{4FE06F0B-E575-41D8-A7D3-B1D49BF60C83}" destId="{306CAB5C-FECB-4F98-A396-8C4928270F69}" srcOrd="4" destOrd="0" presId="urn:microsoft.com/office/officeart/2005/8/layout/process4"/>
    <dgm:cxn modelId="{E6B536C2-EDD9-4C4E-B57A-3EA6A4968CFE}" type="presParOf" srcId="{306CAB5C-FECB-4F98-A396-8C4928270F69}" destId="{2586A6EE-781A-4FE1-AE54-C44496453076}" srcOrd="0" destOrd="0" presId="urn:microsoft.com/office/officeart/2005/8/layout/process4"/>
    <dgm:cxn modelId="{C8251BF7-4757-479C-A220-BC1D219A1CB6}" type="presParOf" srcId="{306CAB5C-FECB-4F98-A396-8C4928270F69}" destId="{15379163-580E-4335-B9EB-D4A0FBE1B338}" srcOrd="1" destOrd="0" presId="urn:microsoft.com/office/officeart/2005/8/layout/process4"/>
    <dgm:cxn modelId="{50AE1537-2256-4F4C-93CD-75B4A8D5ED3C}" type="presParOf" srcId="{306CAB5C-FECB-4F98-A396-8C4928270F69}" destId="{72AEFC23-653E-4B7A-9A4B-1B2FDEB5BF6D}" srcOrd="2" destOrd="0" presId="urn:microsoft.com/office/officeart/2005/8/layout/process4"/>
    <dgm:cxn modelId="{1B3D604A-E704-4785-AFB7-8FB75F3116BA}" type="presParOf" srcId="{72AEFC23-653E-4B7A-9A4B-1B2FDEB5BF6D}" destId="{8406566B-A904-4C39-865C-689818E786D5}" srcOrd="0" destOrd="0" presId="urn:microsoft.com/office/officeart/2005/8/layout/process4"/>
    <dgm:cxn modelId="{EA826440-1EA1-4A8D-9D50-4CBE1039909D}" type="presParOf" srcId="{72AEFC23-653E-4B7A-9A4B-1B2FDEB5BF6D}" destId="{63A1F002-8F89-47DC-B75D-3A91126CF805}" srcOrd="1" destOrd="0" presId="urn:microsoft.com/office/officeart/2005/8/layout/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Build 2016</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pPr/>
              <a:t>3/22/2018 12:43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Build 2016</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pPr/>
              <a:t>3/22/2018 12:43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smtClean="0"/>
              <a:t>Im</a:t>
            </a:r>
            <a:r>
              <a:rPr lang="en-PH" baseline="0" dirty="0" smtClean="0"/>
              <a:t> Winston, </a:t>
            </a:r>
            <a:r>
              <a:rPr lang="en-PH" baseline="0" dirty="0" err="1" smtClean="0"/>
              <a:t>im</a:t>
            </a:r>
            <a:r>
              <a:rPr lang="en-PH" baseline="0" dirty="0" smtClean="0"/>
              <a:t> an independent .NET / </a:t>
            </a:r>
            <a:r>
              <a:rPr lang="en-PH" baseline="0" dirty="0" err="1" smtClean="0"/>
              <a:t>Xamarin</a:t>
            </a:r>
            <a:r>
              <a:rPr lang="en-PH" baseline="0" dirty="0" smtClean="0"/>
              <a:t> Developer. I got over 5 years of mobile development experience starting with Windows Phone for 2 years and over 3 years for </a:t>
            </a:r>
            <a:r>
              <a:rPr lang="en-PH" baseline="0" dirty="0" err="1" smtClean="0"/>
              <a:t>Xamarin</a:t>
            </a:r>
            <a:r>
              <a:rPr lang="en-PH" baseline="0" dirty="0" smtClean="0"/>
              <a:t> Mobile development.</a:t>
            </a:r>
          </a:p>
          <a:p>
            <a:endParaRPr lang="en-PH" baseline="0" dirty="0" smtClean="0"/>
          </a:p>
          <a:p>
            <a:r>
              <a:rPr lang="en-PH" baseline="0" dirty="0" smtClean="0"/>
              <a:t>Today will </a:t>
            </a:r>
            <a:r>
              <a:rPr lang="en-PH" baseline="0" dirty="0" err="1" smtClean="0"/>
              <a:t>gonna</a:t>
            </a:r>
            <a:r>
              <a:rPr lang="en-PH" baseline="0" dirty="0" smtClean="0"/>
              <a:t> talk about </a:t>
            </a:r>
            <a:r>
              <a:rPr lang="en-PH" baseline="0" dirty="0" err="1" smtClean="0"/>
              <a:t>Xamarin</a:t>
            </a:r>
            <a:r>
              <a:rPr lang="en-PH" baseline="0" dirty="0" smtClean="0"/>
              <a:t> Mobile Development using Visual Studio 2017.</a:t>
            </a:r>
            <a:endParaRPr lang="en-PH"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 xmlns:p14="http://schemas.microsoft.com/office/powerpoint/2010/main" val="1782690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b="0" i="0" kern="1200" dirty="0" smtClean="0">
                <a:solidFill>
                  <a:schemeClr val="tx1"/>
                </a:solidFill>
                <a:latin typeface="Segoe UI Light" pitchFamily="34" charset="0"/>
                <a:ea typeface="+mn-ea"/>
                <a:cs typeface="+mn-cs"/>
              </a:rPr>
              <a:t>contains layouts and enables them to scroll </a:t>
            </a:r>
            <a:r>
              <a:rPr lang="en-PH" sz="900" b="0" i="0" kern="1200" dirty="0" err="1" smtClean="0">
                <a:solidFill>
                  <a:schemeClr val="tx1"/>
                </a:solidFill>
                <a:latin typeface="Segoe UI Light" pitchFamily="34" charset="0"/>
                <a:ea typeface="+mn-ea"/>
                <a:cs typeface="+mn-cs"/>
              </a:rPr>
              <a:t>offscreen</a:t>
            </a:r>
            <a:r>
              <a:rPr lang="en-PH" sz="900" b="0" i="0" kern="1200" dirty="0" smtClean="0">
                <a:solidFill>
                  <a:schemeClr val="tx1"/>
                </a:solidFill>
                <a:latin typeface="Segoe UI Light" pitchFamily="34" charset="0"/>
                <a:ea typeface="+mn-ea"/>
                <a:cs typeface="+mn-cs"/>
              </a:rPr>
              <a:t>. </a:t>
            </a:r>
            <a:r>
              <a:rPr lang="en-PH" dirty="0" err="1" smtClean="0"/>
              <a:t>ScrollView</a:t>
            </a:r>
            <a:r>
              <a:rPr lang="en-PH" sz="900" b="0" i="0" kern="1200" dirty="0" smtClean="0">
                <a:solidFill>
                  <a:schemeClr val="tx1"/>
                </a:solidFill>
                <a:latin typeface="Segoe UI Light" pitchFamily="34" charset="0"/>
                <a:ea typeface="+mn-ea"/>
                <a:cs typeface="+mn-cs"/>
              </a:rPr>
              <a:t> is also used to allow views to automatically move to the visible portion of the screen when the keyboard is showing. Can only contain</a:t>
            </a:r>
            <a:r>
              <a:rPr lang="en-PH" sz="900" b="0" i="0" kern="1200" baseline="0" dirty="0" smtClean="0">
                <a:solidFill>
                  <a:schemeClr val="tx1"/>
                </a:solidFill>
                <a:latin typeface="Segoe UI Light" pitchFamily="34" charset="0"/>
                <a:ea typeface="+mn-ea"/>
                <a:cs typeface="+mn-cs"/>
              </a:rPr>
              <a:t> one children.</a:t>
            </a:r>
            <a:endParaRPr lang="en-PH" baseline="0" dirty="0" smtClean="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baseline="0" dirty="0" smtClean="0"/>
              <a:t>Here is a few tips and tricks video I have made, This are the tricks I have used over the years as a </a:t>
            </a:r>
            <a:r>
              <a:rPr lang="en-PH" baseline="0" dirty="0" err="1" smtClean="0"/>
              <a:t>Xamarin</a:t>
            </a:r>
            <a:r>
              <a:rPr lang="en-PH" baseline="0" dirty="0" smtClean="0"/>
              <a:t> Developer. This one is just a simple one without using a custom-renderer, because most of the time </a:t>
            </a:r>
            <a:r>
              <a:rPr lang="en-PH" baseline="0" dirty="0" err="1" smtClean="0"/>
              <a:t>im</a:t>
            </a:r>
            <a:r>
              <a:rPr lang="en-PH" baseline="0" dirty="0" smtClean="0"/>
              <a:t> using custom renderer which is quite more advance topic.</a:t>
            </a: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Before we proceed to MVVM</a:t>
            </a:r>
            <a:r>
              <a:rPr lang="en-US" baseline="0" dirty="0" smtClean="0"/>
              <a:t> Pattern, do you have any question about layout?</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 xmlns:p14="http://schemas.microsoft.com/office/powerpoint/2010/main" val="2755649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b="0" i="0" kern="1200" dirty="0" smtClean="0">
                <a:solidFill>
                  <a:schemeClr val="tx1"/>
                </a:solidFill>
                <a:latin typeface="Segoe UI Light" pitchFamily="34" charset="0"/>
                <a:ea typeface="+mn-ea"/>
                <a:cs typeface="+mn-cs"/>
              </a:rPr>
              <a:t>1.) It provides separation of concerns. Tightly coupled, change resistant, brittle code causes all sorts of long-term maintenance issues that ultimately result in poor customer satisfaction with the delivered software. A clean separation between application logic and the UI will make an application easier to test, maintain, and evolve. It improves code re-use opportunities and enables the developer-designer workflow.</a:t>
            </a:r>
          </a:p>
          <a:p>
            <a:r>
              <a:rPr lang="en-PH" sz="900" b="0" i="0" kern="1200" dirty="0" smtClean="0">
                <a:solidFill>
                  <a:schemeClr val="tx1"/>
                </a:solidFill>
                <a:latin typeface="Segoe UI Light" pitchFamily="34" charset="0"/>
                <a:ea typeface="+mn-ea"/>
                <a:cs typeface="+mn-cs"/>
              </a:rPr>
              <a:t>2.) It enables a developer-designer workflow. When the UI XAML is not tightly coupled to the code-behind, it is easy for designers to exercise the freedom they need to be creative and make a good product.</a:t>
            </a:r>
          </a:p>
          <a:p>
            <a:r>
              <a:rPr lang="en-PH" sz="900" b="0" i="0" kern="1200" dirty="0" smtClean="0">
                <a:solidFill>
                  <a:schemeClr val="tx1"/>
                </a:solidFill>
                <a:latin typeface="Segoe UI Light" pitchFamily="34" charset="0"/>
                <a:ea typeface="+mn-ea"/>
                <a:cs typeface="+mn-cs"/>
              </a:rPr>
              <a:t>3.) It increases application testability. Moving the UI logic to a separate class that can be instantiated independently of a UI technology makes unit testing much easier.</a:t>
            </a:r>
          </a:p>
          <a:p>
            <a:endParaRPr lang="en-PH" baseline="0" dirty="0" smtClean="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baseline="0" dirty="0" smtClean="0"/>
              <a:t>There are lot of articles that explains MVVM in detail and its history and its pros and cons, I have provided a simple diagram. So you can see that </a:t>
            </a:r>
            <a:r>
              <a:rPr lang="en-PH" baseline="0" dirty="0" err="1" smtClean="0"/>
              <a:t>ViewModel</a:t>
            </a:r>
            <a:r>
              <a:rPr lang="en-PH" baseline="0" dirty="0" smtClean="0"/>
              <a:t> acts as an intermediary between the view and model.  A </a:t>
            </a:r>
            <a:r>
              <a:rPr lang="en-PH" baseline="0" dirty="0" err="1" smtClean="0"/>
              <a:t>Viewmodel</a:t>
            </a:r>
            <a:r>
              <a:rPr lang="en-PH" baseline="0" dirty="0" smtClean="0"/>
              <a:t> contains </a:t>
            </a:r>
            <a:r>
              <a:rPr lang="en-PH" baseline="0" dirty="0" err="1" smtClean="0"/>
              <a:t>bindable</a:t>
            </a:r>
            <a:r>
              <a:rPr lang="en-PH" baseline="0" dirty="0" smtClean="0"/>
              <a:t> properties that is </a:t>
            </a:r>
            <a:r>
              <a:rPr lang="en-PH" baseline="0" dirty="0" err="1" smtClean="0"/>
              <a:t>binded</a:t>
            </a:r>
            <a:r>
              <a:rPr lang="en-PH" baseline="0" dirty="0" smtClean="0"/>
              <a:t> to the view, What it means that </a:t>
            </a:r>
            <a:r>
              <a:rPr lang="en-PH" baseline="0" dirty="0" err="1" smtClean="0"/>
              <a:t>everytime</a:t>
            </a:r>
            <a:r>
              <a:rPr lang="en-PH" baseline="0" dirty="0" smtClean="0"/>
              <a:t> the view changes the value it will notify the </a:t>
            </a:r>
            <a:r>
              <a:rPr lang="en-PH" baseline="0" dirty="0" err="1" smtClean="0"/>
              <a:t>Viewmodel</a:t>
            </a:r>
            <a:r>
              <a:rPr lang="en-PH" baseline="0" dirty="0" smtClean="0"/>
              <a:t> </a:t>
            </a:r>
            <a:r>
              <a:rPr lang="en-PH" baseline="0" dirty="0" err="1" smtClean="0"/>
              <a:t>tru</a:t>
            </a:r>
            <a:r>
              <a:rPr lang="en-PH" baseline="0" dirty="0" smtClean="0"/>
              <a:t> a Property Changed Event. A View should only contain a single </a:t>
            </a:r>
            <a:r>
              <a:rPr lang="en-PH" baseline="0" dirty="0" err="1" smtClean="0"/>
              <a:t>Viewmodel</a:t>
            </a:r>
            <a:r>
              <a:rPr lang="en-PH" baseline="0" dirty="0" smtClean="0"/>
              <a:t> where the later may contain multiple models. So lets take a look on the next slide.</a:t>
            </a: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baseline="0" dirty="0" smtClean="0"/>
              <a:t>Will be using the layout we discussed earlier which is the login layout as our example. So the view in this case is already done, We will now implement the </a:t>
            </a:r>
            <a:r>
              <a:rPr lang="en-PH" baseline="0" dirty="0" err="1" smtClean="0"/>
              <a:t>viewmodel</a:t>
            </a:r>
            <a:r>
              <a:rPr lang="en-PH" baseline="0" dirty="0" smtClean="0"/>
              <a:t> for our view. Show Views, </a:t>
            </a:r>
            <a:r>
              <a:rPr lang="en-PH" baseline="0" dirty="0" err="1" smtClean="0"/>
              <a:t>ViewModel</a:t>
            </a:r>
            <a:r>
              <a:rPr lang="en-PH" baseline="0" dirty="0" smtClean="0"/>
              <a:t> and Model in project. </a:t>
            </a: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baseline="0" dirty="0" smtClean="0"/>
              <a:t>I wish I could discuss it you in depth detail, but we still have exercises after this, so I will just list here the popular </a:t>
            </a:r>
            <a:r>
              <a:rPr lang="en-PH" baseline="0" dirty="0" err="1" smtClean="0"/>
              <a:t>mvvm</a:t>
            </a:r>
            <a:r>
              <a:rPr lang="en-PH" baseline="0" dirty="0" smtClean="0"/>
              <a:t> frameworks and what I have used over the years. During early years I was using MVVM light but I found as the application grows and the need for the application to be testable I have shifted to PRISM, Which I have been using until this day. I am not endorsing it but it is for you to find out which one will fit to your coding needs.</a:t>
            </a: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b="0" i="0" kern="1200" dirty="0" smtClean="0">
                <a:solidFill>
                  <a:schemeClr val="tx1"/>
                </a:solidFill>
                <a:latin typeface="Segoe UI Light" pitchFamily="34" charset="0"/>
                <a:ea typeface="+mn-ea"/>
                <a:cs typeface="+mn-cs"/>
              </a:rPr>
              <a:t>When your application gets bigger, or has a larger team, it becomes harder to manage, and due to a lack of separation of concerns, can cause headaches maintaining and upgrading it. </a:t>
            </a:r>
            <a:endParaRPr lang="en-PH" baseline="0" dirty="0" smtClean="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Before we proceed to Exercises</a:t>
            </a:r>
            <a:r>
              <a:rPr lang="en-US" baseline="0" dirty="0" smtClean="0"/>
              <a:t>, do you have any question about MVVM?</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 xmlns:p14="http://schemas.microsoft.com/office/powerpoint/2010/main" val="2755649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We</a:t>
            </a:r>
            <a:r>
              <a:rPr lang="en-US" baseline="0" dirty="0" smtClean="0"/>
              <a:t> will just do a simple exercise, this is to familiarize the environment and getting to know Mr. XAML and </a:t>
            </a:r>
            <a:r>
              <a:rPr lang="en-US" baseline="0" dirty="0" err="1" smtClean="0"/>
              <a:t>Xamarin</a:t>
            </a:r>
            <a:r>
              <a:rPr lang="en-US" baseline="0" dirty="0" smtClean="0"/>
              <a:t> Previewer feature.</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 xmlns:p14="http://schemas.microsoft.com/office/powerpoint/2010/main" val="275564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Before diving into </a:t>
            </a:r>
            <a:r>
              <a:rPr lang="en-PH" dirty="0" err="1" smtClean="0"/>
              <a:t>Xamarin</a:t>
            </a:r>
            <a:r>
              <a:rPr lang="en-PH" baseline="0" dirty="0" smtClean="0"/>
              <a:t> mobile development, This is the tools do we need to develop </a:t>
            </a:r>
            <a:r>
              <a:rPr lang="en-PH" baseline="0" dirty="0" err="1" smtClean="0"/>
              <a:t>xamarin</a:t>
            </a:r>
            <a:r>
              <a:rPr lang="en-PH" baseline="0" dirty="0" smtClean="0"/>
              <a:t> mobile apps. </a:t>
            </a:r>
          </a:p>
          <a:p>
            <a:endParaRPr lang="en-PH" baseline="0" dirty="0" smtClean="0"/>
          </a:p>
          <a:p>
            <a:r>
              <a:rPr lang="en-PH" baseline="0" dirty="0" smtClean="0"/>
              <a:t>Don’t  you worry guys, at the bottom of this presentation there is guide on how to install this tools.</a:t>
            </a:r>
            <a:endParaRPr lang="en-PH"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So I have listed the resources which I think can help us go further with advance topics.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 xmlns:p14="http://schemas.microsoft.com/office/powerpoint/2010/main" val="275564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 Hope</a:t>
            </a:r>
            <a:r>
              <a:rPr lang="en-US" baseline="0" dirty="0" smtClean="0"/>
              <a:t> that we will have another session like this which may tackle advance topics and we could a poll which topics needs to be discuss. I hope you guys enjoy the session. Thank You and Happy Coding.</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 xmlns:p14="http://schemas.microsoft.com/office/powerpoint/2010/main" val="275564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dirty="0" smtClean="0"/>
              <a:t>There are lot of articles</a:t>
            </a:r>
            <a:r>
              <a:rPr lang="en-PH" sz="900" baseline="0" dirty="0" smtClean="0"/>
              <a:t> that talks about how to get started, but before you get started, you need to know if this is exactly for you. </a:t>
            </a:r>
            <a:r>
              <a:rPr lang="en-PH" sz="900" baseline="0" dirty="0" err="1" smtClean="0"/>
              <a:t>Atleast</a:t>
            </a:r>
            <a:r>
              <a:rPr lang="en-PH" sz="900" baseline="0" dirty="0" smtClean="0"/>
              <a:t> basic knowledge on the list so you can fast track on understanding the mobile development process. Because its becoming steeper to learn </a:t>
            </a:r>
            <a:r>
              <a:rPr lang="en-PH" sz="900" baseline="0" dirty="0" err="1" smtClean="0"/>
              <a:t>xamarin</a:t>
            </a:r>
            <a:r>
              <a:rPr lang="en-PH" sz="900" baseline="0" dirty="0" smtClean="0"/>
              <a:t> if you have no basic knowledge on this list.</a:t>
            </a:r>
          </a:p>
          <a:p>
            <a:endParaRPr lang="en-PH" baseline="0" dirty="0" smtClean="0"/>
          </a:p>
          <a:p>
            <a:r>
              <a:rPr lang="en-PH" baseline="0" dirty="0" smtClean="0"/>
              <a:t> </a:t>
            </a:r>
            <a:endParaRPr lang="en-PH"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I</a:t>
            </a:r>
            <a:r>
              <a:rPr lang="en-PH" baseline="0" dirty="0" smtClean="0"/>
              <a:t> have made a simple illustrations here on why learning </a:t>
            </a:r>
            <a:r>
              <a:rPr lang="en-PH" baseline="0" dirty="0" err="1" smtClean="0"/>
              <a:t>Xaml</a:t>
            </a:r>
            <a:r>
              <a:rPr lang="en-PH" baseline="0" dirty="0" smtClean="0"/>
              <a:t> is just as important as learning html. And MVVM pattern just like MVC it utilizes separation of concern and makes your application unit testable.</a:t>
            </a:r>
          </a:p>
          <a:p>
            <a:endParaRPr lang="en-PH" baseline="0" dirty="0" smtClean="0"/>
          </a:p>
          <a:p>
            <a:r>
              <a:rPr lang="en-PH" baseline="0" dirty="0" smtClean="0"/>
              <a:t>Most part of our discussion we will only be using one type of page that is “</a:t>
            </a:r>
            <a:r>
              <a:rPr lang="en-PH" baseline="0" dirty="0" err="1" smtClean="0"/>
              <a:t>ContentPage</a:t>
            </a:r>
            <a:r>
              <a:rPr lang="en-PH" baseline="0" dirty="0" smtClean="0"/>
              <a:t>” and we will talk about layouts and how to make beautiful apps out of it.</a:t>
            </a:r>
            <a:endParaRPr lang="en-PH"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Now start</a:t>
            </a:r>
            <a:r>
              <a:rPr lang="en-PH" baseline="0" dirty="0" smtClean="0"/>
              <a:t> with </a:t>
            </a:r>
            <a:r>
              <a:rPr lang="en-PH" baseline="0" dirty="0" err="1" smtClean="0"/>
              <a:t>Xaml</a:t>
            </a:r>
            <a:r>
              <a:rPr lang="en-PH" baseline="0" dirty="0" smtClean="0"/>
              <a:t> Layout, We will discuss on how to create beautiful layouts, and we will also showcase some tips and tricks on our demo. </a:t>
            </a:r>
          </a:p>
          <a:p>
            <a:endParaRPr lang="en-PH" baseline="0" dirty="0" smtClean="0"/>
          </a:p>
          <a:p>
            <a:r>
              <a:rPr lang="en-PH" baseline="0" dirty="0" smtClean="0"/>
              <a:t>Based on my experience I have only used </a:t>
            </a:r>
            <a:r>
              <a:rPr lang="en-PH" baseline="0" dirty="0" err="1" smtClean="0"/>
              <a:t>atleast</a:t>
            </a:r>
            <a:r>
              <a:rPr lang="en-PH" baseline="0" dirty="0" smtClean="0"/>
              <a:t> 3 layouts extensively in my entire career as a </a:t>
            </a:r>
            <a:r>
              <a:rPr lang="en-PH" baseline="0" dirty="0" err="1" smtClean="0"/>
              <a:t>Xamarin</a:t>
            </a:r>
            <a:r>
              <a:rPr lang="en-PH" baseline="0" dirty="0" smtClean="0"/>
              <a:t> developer, namely </a:t>
            </a:r>
            <a:r>
              <a:rPr lang="en-PH" baseline="0" dirty="0" err="1" smtClean="0"/>
              <a:t>StackLayout</a:t>
            </a:r>
            <a:r>
              <a:rPr lang="en-PH" baseline="0" dirty="0" smtClean="0"/>
              <a:t>, Grid and </a:t>
            </a:r>
            <a:r>
              <a:rPr lang="en-PH" baseline="0" dirty="0" err="1" smtClean="0"/>
              <a:t>ScrollView</a:t>
            </a:r>
            <a:r>
              <a:rPr lang="en-PH" baseline="0" dirty="0" smtClean="0"/>
              <a:t>. Of course you can have nested layouts and you can interchange the hierarchy depending on the design requirements.</a:t>
            </a: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dirty="0" smtClean="0"/>
              <a:t>We</a:t>
            </a:r>
            <a:r>
              <a:rPr lang="en-PH" baseline="0" dirty="0" smtClean="0"/>
              <a:t> always set our </a:t>
            </a:r>
            <a:r>
              <a:rPr lang="en-PH" baseline="0" dirty="0" err="1" smtClean="0"/>
              <a:t>StartUp</a:t>
            </a:r>
            <a:r>
              <a:rPr lang="en-PH" baseline="0" dirty="0" smtClean="0"/>
              <a:t> project per platform in our sample we set .Android project as the starting project. And the entry point of the app happens in App class constructor were the </a:t>
            </a:r>
            <a:r>
              <a:rPr lang="en-PH" baseline="0" dirty="0" err="1" smtClean="0"/>
              <a:t>MainPage</a:t>
            </a:r>
            <a:r>
              <a:rPr lang="en-PH" baseline="0" smtClean="0"/>
              <a:t> property is </a:t>
            </a:r>
            <a:r>
              <a:rPr lang="en-PH" baseline="0" dirty="0" smtClean="0"/>
              <a:t>set.</a:t>
            </a:r>
            <a:endParaRPr lang="en-PH" dirty="0" smtClean="0"/>
          </a:p>
          <a:p>
            <a:endParaRPr lang="en-PH" dirty="0" smtClean="0"/>
          </a:p>
          <a:p>
            <a:r>
              <a:rPr lang="en-PH" dirty="0" err="1" smtClean="0"/>
              <a:t>StackLayout</a:t>
            </a:r>
            <a:r>
              <a:rPr lang="en-PH" sz="900" b="0" i="0" kern="1200" dirty="0" smtClean="0">
                <a:solidFill>
                  <a:schemeClr val="tx1"/>
                </a:solidFill>
                <a:latin typeface="Segoe UI Light" pitchFamily="34" charset="0"/>
                <a:ea typeface="+mn-ea"/>
                <a:cs typeface="+mn-cs"/>
              </a:rPr>
              <a:t>  is the </a:t>
            </a:r>
            <a:r>
              <a:rPr lang="en-PH" sz="900" b="0" i="0" kern="1200" dirty="0" err="1" smtClean="0">
                <a:solidFill>
                  <a:schemeClr val="tx1"/>
                </a:solidFill>
                <a:latin typeface="Segoe UI Light" pitchFamily="34" charset="0"/>
                <a:ea typeface="+mn-ea"/>
                <a:cs typeface="+mn-cs"/>
              </a:rPr>
              <a:t>simpliest</a:t>
            </a:r>
            <a:r>
              <a:rPr lang="en-PH" sz="900" b="0" i="0" kern="1200" baseline="0" dirty="0" smtClean="0">
                <a:solidFill>
                  <a:schemeClr val="tx1"/>
                </a:solidFill>
                <a:latin typeface="Segoe UI Light" pitchFamily="34" charset="0"/>
                <a:ea typeface="+mn-ea"/>
                <a:cs typeface="+mn-cs"/>
              </a:rPr>
              <a:t> layout, it</a:t>
            </a:r>
            <a:r>
              <a:rPr lang="en-PH" sz="900" b="0" i="0" kern="1200" dirty="0" smtClean="0">
                <a:solidFill>
                  <a:schemeClr val="tx1"/>
                </a:solidFill>
                <a:latin typeface="Segoe UI Light" pitchFamily="34" charset="0"/>
                <a:ea typeface="+mn-ea"/>
                <a:cs typeface="+mn-cs"/>
              </a:rPr>
              <a:t> organizes views in a one-dimensional line ("stack"), either horizontally or vertically. Basically it is good for data entry like login form or data entry form, I</a:t>
            </a:r>
            <a:r>
              <a:rPr lang="en-PH" sz="900" b="0" i="0" kern="1200" baseline="0" dirty="0" smtClean="0">
                <a:solidFill>
                  <a:schemeClr val="tx1"/>
                </a:solidFill>
                <a:latin typeface="Segoe UI Light" pitchFamily="34" charset="0"/>
                <a:ea typeface="+mn-ea"/>
                <a:cs typeface="+mn-cs"/>
              </a:rPr>
              <a:t> have provided a video on how you can play around your layout using “Live Run”.</a:t>
            </a:r>
            <a:endParaRPr lang="en-PH"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b="0" i="0" kern="1200" dirty="0" err="1" smtClean="0">
                <a:solidFill>
                  <a:schemeClr val="tx1"/>
                </a:solidFill>
                <a:latin typeface="Segoe UI Light" pitchFamily="34" charset="0"/>
                <a:ea typeface="+mn-ea"/>
                <a:cs typeface="+mn-cs"/>
              </a:rPr>
              <a:t>Absolutelayout</a:t>
            </a:r>
            <a:r>
              <a:rPr lang="en-PH" sz="900" b="0" i="0" kern="1200" dirty="0" smtClean="0">
                <a:solidFill>
                  <a:schemeClr val="tx1"/>
                </a:solidFill>
                <a:latin typeface="Segoe UI Light" pitchFamily="34" charset="0"/>
                <a:ea typeface="+mn-ea"/>
                <a:cs typeface="+mn-cs"/>
              </a:rPr>
              <a:t>,</a:t>
            </a:r>
            <a:r>
              <a:rPr lang="en-PH" sz="900" b="0" i="0" kern="1200" baseline="0" dirty="0" smtClean="0">
                <a:solidFill>
                  <a:schemeClr val="tx1"/>
                </a:solidFill>
                <a:latin typeface="Segoe UI Light" pitchFamily="34" charset="0"/>
                <a:ea typeface="+mn-ea"/>
                <a:cs typeface="+mn-cs"/>
              </a:rPr>
              <a:t> </a:t>
            </a:r>
            <a:r>
              <a:rPr lang="en-PH" sz="900" b="0" i="0" kern="1200" dirty="0" smtClean="0">
                <a:solidFill>
                  <a:schemeClr val="tx1"/>
                </a:solidFill>
                <a:latin typeface="Segoe UI Light" pitchFamily="34" charset="0"/>
                <a:ea typeface="+mn-ea"/>
                <a:cs typeface="+mn-cs"/>
              </a:rPr>
              <a:t>unlike </a:t>
            </a:r>
            <a:r>
              <a:rPr lang="en-PH" sz="900" b="0" i="0" kern="1200" dirty="0" err="1" smtClean="0">
                <a:solidFill>
                  <a:schemeClr val="tx1"/>
                </a:solidFill>
                <a:latin typeface="Segoe UI Light" pitchFamily="34" charset="0"/>
                <a:ea typeface="+mn-ea"/>
                <a:cs typeface="+mn-cs"/>
              </a:rPr>
              <a:t>Stacklayout</a:t>
            </a:r>
            <a:r>
              <a:rPr lang="en-PH" sz="900" b="0" i="0" kern="1200" dirty="0" smtClean="0">
                <a:solidFill>
                  <a:schemeClr val="tx1"/>
                </a:solidFill>
                <a:latin typeface="Segoe UI Light" pitchFamily="34" charset="0"/>
                <a:ea typeface="+mn-ea"/>
                <a:cs typeface="+mn-cs"/>
              </a:rPr>
              <a:t> it can</a:t>
            </a:r>
            <a:r>
              <a:rPr lang="en-PH" sz="900" b="0" i="0" kern="1200" baseline="0" dirty="0" smtClean="0">
                <a:solidFill>
                  <a:schemeClr val="tx1"/>
                </a:solidFill>
                <a:latin typeface="Segoe UI Light" pitchFamily="34" charset="0"/>
                <a:ea typeface="+mn-ea"/>
                <a:cs typeface="+mn-cs"/>
              </a:rPr>
              <a:t> have an overlapping child elements, you can also have its elements bounds be proportional or absolute to the layout. I have provided another video to make it understandable. </a:t>
            </a:r>
          </a:p>
          <a:p>
            <a:endParaRPr lang="en-PH" sz="900" b="0" i="0" kern="1200" baseline="0" dirty="0" smtClean="0">
              <a:solidFill>
                <a:schemeClr val="tx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PH" sz="900" b="0" i="0" kern="1200" dirty="0" err="1" smtClean="0">
                <a:solidFill>
                  <a:schemeClr val="tx1"/>
                </a:solidFill>
                <a:latin typeface="Segoe UI Light" pitchFamily="34" charset="0"/>
                <a:ea typeface="+mn-ea"/>
                <a:cs typeface="+mn-cs"/>
              </a:rPr>
              <a:t>LayoutBounds</a:t>
            </a:r>
            <a:r>
              <a:rPr lang="en-PH" sz="900" b="0" i="0" kern="1200" dirty="0" smtClean="0">
                <a:solidFill>
                  <a:schemeClr val="tx1"/>
                </a:solidFill>
                <a:latin typeface="Segoe UI Light" pitchFamily="34" charset="0"/>
                <a:ea typeface="+mn-ea"/>
                <a:cs typeface="+mn-cs"/>
              </a:rPr>
              <a:t> and </a:t>
            </a:r>
            <a:r>
              <a:rPr lang="en-PH" sz="900" b="0" i="0" kern="1200" dirty="0" err="1" smtClean="0">
                <a:solidFill>
                  <a:schemeClr val="tx1"/>
                </a:solidFill>
                <a:latin typeface="Segoe UI Light" pitchFamily="34" charset="0"/>
                <a:ea typeface="+mn-ea"/>
                <a:cs typeface="+mn-cs"/>
              </a:rPr>
              <a:t>AbsoluteLayoutFlags</a:t>
            </a:r>
            <a:r>
              <a:rPr lang="en-PH" sz="900" b="0" i="0" kern="1200" baseline="0" dirty="0">
                <a:solidFill>
                  <a:schemeClr val="tx1"/>
                </a:solidFill>
                <a:latin typeface="Segoe UI Light" pitchFamily="34" charset="0"/>
                <a:ea typeface="+mn-ea"/>
                <a:cs typeface="+mn-cs"/>
              </a:rPr>
              <a:t> </a:t>
            </a:r>
            <a:r>
              <a:rPr lang="en-PH" sz="900" b="0" i="0" kern="1200" baseline="0" dirty="0" smtClean="0">
                <a:solidFill>
                  <a:schemeClr val="tx1"/>
                </a:solidFill>
                <a:latin typeface="Segoe UI Light" pitchFamily="34" charset="0"/>
                <a:ea typeface="+mn-ea"/>
                <a:cs typeface="+mn-cs"/>
              </a:rPr>
              <a:t>properties are the key to have a combination on how the layout interprets.</a:t>
            </a:r>
            <a:endParaRPr lang="en-PH" sz="900" b="0" i="0" kern="1200" dirty="0" smtClean="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baseline="0" dirty="0" smtClean="0"/>
              <a:t>Very much like an </a:t>
            </a:r>
            <a:r>
              <a:rPr lang="en-PH" baseline="0" dirty="0" err="1" smtClean="0"/>
              <a:t>Absolutelayout</a:t>
            </a:r>
            <a:r>
              <a:rPr lang="en-PH" baseline="0" dirty="0" smtClean="0"/>
              <a:t> the only difference is it </a:t>
            </a:r>
            <a:r>
              <a:rPr lang="en-PH" sz="900" b="0" i="0" kern="1200" dirty="0" smtClean="0">
                <a:solidFill>
                  <a:schemeClr val="tx1"/>
                </a:solidFill>
                <a:latin typeface="Segoe UI Light" pitchFamily="34" charset="0"/>
                <a:ea typeface="+mn-ea"/>
                <a:cs typeface="+mn-cs"/>
              </a:rPr>
              <a:t>does not have the concept of the moving anchor and does not have facilities for positioning elements relative to the bottom or right edges of the layout, which means it can go beyond the layout bounds. For me it is the most complex layout because</a:t>
            </a:r>
            <a:r>
              <a:rPr lang="en-PH" sz="900" b="0" i="0" kern="1200" baseline="0" dirty="0" smtClean="0">
                <a:solidFill>
                  <a:schemeClr val="tx1"/>
                </a:solidFill>
                <a:latin typeface="Segoe UI Light" pitchFamily="34" charset="0"/>
                <a:ea typeface="+mn-ea"/>
                <a:cs typeface="+mn-cs"/>
              </a:rPr>
              <a:t> its driven by constraint expression</a:t>
            </a:r>
            <a:r>
              <a:rPr lang="en-PH" sz="900" b="0" i="0" kern="1200" dirty="0" smtClean="0">
                <a:solidFill>
                  <a:schemeClr val="tx1"/>
                </a:solidFill>
                <a:latin typeface="Segoe UI Light" pitchFamily="34" charset="0"/>
                <a:ea typeface="+mn-ea"/>
                <a:cs typeface="+mn-cs"/>
              </a:rPr>
              <a:t>. I have provided a minimal</a:t>
            </a:r>
            <a:r>
              <a:rPr lang="en-PH" sz="900" b="0" i="0" kern="1200" baseline="0" dirty="0" smtClean="0">
                <a:solidFill>
                  <a:schemeClr val="tx1"/>
                </a:solidFill>
                <a:latin typeface="Segoe UI Light" pitchFamily="34" charset="0"/>
                <a:ea typeface="+mn-ea"/>
                <a:cs typeface="+mn-cs"/>
              </a:rPr>
              <a:t> sample of the layout in this video. </a:t>
            </a:r>
            <a:endParaRPr lang="en-PH" baseline="0" dirty="0" smtClean="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PH" sz="900" b="0" i="0" kern="1200" dirty="0" smtClean="0">
                <a:solidFill>
                  <a:schemeClr val="tx1"/>
                </a:solidFill>
                <a:latin typeface="Segoe UI Light" pitchFamily="34" charset="0"/>
                <a:ea typeface="+mn-ea"/>
                <a:cs typeface="+mn-cs"/>
              </a:rPr>
              <a:t>The </a:t>
            </a:r>
            <a:r>
              <a:rPr lang="en-PH" dirty="0" smtClean="0"/>
              <a:t>Grid</a:t>
            </a:r>
            <a:r>
              <a:rPr lang="en-PH" sz="900" b="0" i="0" kern="1200" dirty="0" smtClean="0">
                <a:solidFill>
                  <a:schemeClr val="tx1"/>
                </a:solidFill>
                <a:latin typeface="Segoe UI Light" pitchFamily="34" charset="0"/>
                <a:ea typeface="+mn-ea"/>
                <a:cs typeface="+mn-cs"/>
              </a:rPr>
              <a:t> layout should not be confused with traditional tables and is not intended to present tabular data. </a:t>
            </a:r>
            <a:r>
              <a:rPr lang="en-PH" dirty="0" smtClean="0"/>
              <a:t>Grid</a:t>
            </a:r>
            <a:r>
              <a:rPr lang="en-PH" sz="900" b="0" i="0" kern="1200" dirty="0" smtClean="0">
                <a:solidFill>
                  <a:schemeClr val="tx1"/>
                </a:solidFill>
                <a:latin typeface="Segoe UI Light" pitchFamily="34" charset="0"/>
                <a:ea typeface="+mn-ea"/>
                <a:cs typeface="+mn-cs"/>
              </a:rPr>
              <a:t> does not have the concept of row, column or cell formatting. Unlike HTML tables, </a:t>
            </a:r>
            <a:r>
              <a:rPr lang="en-PH" dirty="0" smtClean="0"/>
              <a:t>Grid</a:t>
            </a:r>
            <a:r>
              <a:rPr lang="en-PH" sz="900" b="0" i="0" kern="1200" dirty="0" smtClean="0">
                <a:solidFill>
                  <a:schemeClr val="tx1"/>
                </a:solidFill>
                <a:latin typeface="Segoe UI Light" pitchFamily="34" charset="0"/>
                <a:ea typeface="+mn-ea"/>
                <a:cs typeface="+mn-cs"/>
              </a:rPr>
              <a:t> is purely intended for laying out content.</a:t>
            </a:r>
            <a:endParaRPr lang="en-PH" baseline="0" dirty="0" smtClean="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3/22/2018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343713139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 xmlns:p14="http://schemas.microsoft.com/office/powerpoint/2010/main" val="14012211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955809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163977451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51067622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64254255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2031748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416529360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336639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smtClean="0"/>
              <a:t>Speaker Name</a:t>
            </a:r>
          </a:p>
        </p:txBody>
      </p:sp>
    </p:spTree>
    <p:extLst>
      <p:ext uri="{BB962C8B-B14F-4D97-AF65-F5344CB8AC3E}">
        <p14:creationId xmlns=""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5868753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8870525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 xmlns:p14="http://schemas.microsoft.com/office/powerpoint/2010/main" val="1107297219"/>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sp>
        <p:nvSpPr>
          <p:cNvPr id="6"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 xmlns:p14="http://schemas.microsoft.com/office/powerpoint/2010/main" val="931826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2301183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 xmlns:p14="http://schemas.microsoft.com/office/powerpoint/2010/main" val="2052935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 xmlns:p14="http://schemas.microsoft.com/office/powerpoint/2010/main" val="14068587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43" indent="-342843">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 xmlns:p14="http://schemas.microsoft.com/office/powerpoint/2010/main" val="63207920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631178447"/>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13"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0" y="296865"/>
            <a:ext cx="11887200" cy="914400"/>
          </a:xfrm>
        </p:spPr>
        <p:txBody>
          <a:bodyPr vert="horz" lIns="182880" tIns="146304" rIns="182880" bIns="146304" rtlCol="0" anchor="t">
            <a:noAutofit/>
          </a:bodyPr>
          <a:lstStyle>
            <a:lvl1pPr marL="0" indent="0"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1808221351"/>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13"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9"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 xmlns:p14="http://schemas.microsoft.com/office/powerpoint/2010/main" val="2112668307"/>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02" indent="-24126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46" indent="-3428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13" rtl="0" eaLnBrk="1" latinLnBrk="0" hangingPunct="1">
              <a:spcBef>
                <a:spcPct val="20000"/>
              </a:spcBef>
              <a:spcAft>
                <a:spcPts val="816"/>
              </a:spcAft>
              <a:buFont typeface="Arial" pitchFamily="34" charset="0"/>
              <a:buNone/>
            </a:pPr>
            <a:r>
              <a:rPr lang="en-US" smtClean="0"/>
              <a:t>Click to edit Master text styles</a:t>
            </a:r>
          </a:p>
          <a:p>
            <a:pPr marL="0" lvl="1" indent="0" algn="l" defTabSz="914013" rtl="0" eaLnBrk="1" latinLnBrk="0" hangingPunct="1">
              <a:spcBef>
                <a:spcPct val="20000"/>
              </a:spcBef>
              <a:spcAft>
                <a:spcPts val="816"/>
              </a:spcAft>
              <a:buFont typeface="Arial" pitchFamily="34" charset="0"/>
              <a:buNone/>
            </a:pPr>
            <a:r>
              <a:rPr lang="en-US" smtClean="0"/>
              <a:t>Second level</a:t>
            </a:r>
          </a:p>
          <a:p>
            <a:pPr marL="0" lvl="2" indent="0" algn="l" defTabSz="9140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9287719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3768474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pic>
        <p:nvPicPr>
          <p:cNvPr id="3" name="Picture 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 xmlns:p14="http://schemas.microsoft.com/office/powerpoint/2010/main" val="103479545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459234" y="3147124"/>
            <a:ext cx="3291840" cy="701670"/>
          </a:xfrm>
          <a:prstGeom prst="rect">
            <a:avLst/>
          </a:prstGeom>
        </p:spPr>
      </p:pic>
    </p:spTree>
    <p:extLst>
      <p:ext uri="{BB962C8B-B14F-4D97-AF65-F5344CB8AC3E}">
        <p14:creationId xmlns="" xmlns:p14="http://schemas.microsoft.com/office/powerpoint/2010/main" val="14651366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40" y="2307520"/>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258123" y="2302037"/>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118041"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6922513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869489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467010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 xmlns:p14="http://schemas.microsoft.com/office/powerpoint/2010/main" val="1440898351"/>
      </p:ext>
    </p:extLst>
  </p:cSld>
  <p:clrMapOvr>
    <a:masterClrMapping/>
  </p:clrMapOvr>
  <p:transition spd="med"/>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9" baseline="0"/>
            </a:lvl1pPr>
          </a:lstStyle>
          <a:p>
            <a:r>
              <a:rPr lang="en-US" smtClean="0"/>
              <a:t>Click to edit Master title style</a:t>
            </a:r>
            <a:endParaRPr lang="en-US" dirty="0"/>
          </a:p>
        </p:txBody>
      </p:sp>
    </p:spTree>
    <p:extLst>
      <p:ext uri="{BB962C8B-B14F-4D97-AF65-F5344CB8AC3E}">
        <p14:creationId xmlns="" xmlns:p14="http://schemas.microsoft.com/office/powerpoint/2010/main" val="637278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66307691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110906176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62731" y="1010320"/>
            <a:ext cx="116591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62731" y="207245"/>
            <a:ext cx="9586449" cy="803075"/>
          </a:xfrm>
        </p:spPr>
        <p:txBody>
          <a:bodyPr anchor="b">
            <a:normAutofit/>
          </a:bodyPr>
          <a:lstStyle>
            <a:lvl1pPr algn="l">
              <a:defRPr sz="3264"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 xmlns:p14="http://schemas.microsoft.com/office/powerpoint/2010/main" val="18821118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97185041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1243493"/>
            <a:fld id="{8ACDB3CC-F982-40F9-8DD6-BCC9AFBF44BD}" type="datetime1">
              <a:rPr lang="en-US" smtClean="0">
                <a:solidFill>
                  <a:srgbClr val="404040"/>
                </a:solidFill>
              </a:rPr>
              <a:pPr defTabSz="1243493"/>
              <a:t>3/22/2018</a:t>
            </a:fld>
            <a:endParaRPr lang="en-US" dirty="0">
              <a:solidFill>
                <a:srgbClr val="404040"/>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p>
            <a:pPr defTabSz="1243493"/>
            <a:endParaRPr lang="en-US" dirty="0">
              <a:solidFill>
                <a:srgbClr val="404040"/>
              </a:solidFill>
            </a:endParaRPr>
          </a:p>
        </p:txBody>
      </p:sp>
      <p:sp>
        <p:nvSpPr>
          <p:cNvPr id="6" name="Slide Number Placeholder 5"/>
          <p:cNvSpPr>
            <a:spLocks noGrp="1"/>
          </p:cNvSpPr>
          <p:nvPr>
            <p:ph type="sldNum" sz="quarter" idx="12"/>
          </p:nvPr>
        </p:nvSpPr>
        <p:spPr>
          <a:xfrm>
            <a:off x="8912807" y="6482891"/>
            <a:ext cx="2901844" cy="372394"/>
          </a:xfrm>
          <a:prstGeom prst="rect">
            <a:avLst/>
          </a:prstGeom>
        </p:spPr>
        <p:txBody>
          <a:bodyPr/>
          <a:lstStyle/>
          <a:p>
            <a:pPr defTabSz="1243493"/>
            <a:fld id="{AF88E988-FB04-AB4E-BE5A-59F242AF7F7A}" type="slidenum">
              <a:rPr lang="en-US" smtClean="0">
                <a:solidFill>
                  <a:srgbClr val="404040"/>
                </a:solidFill>
              </a:rPr>
              <a:pPr defTabSz="1243493"/>
              <a:t>‹#›</a:t>
            </a:fld>
            <a:endParaRPr lang="en-US">
              <a:solidFill>
                <a:srgbClr val="404040"/>
              </a:solidFill>
            </a:endParaRPr>
          </a:p>
        </p:txBody>
      </p:sp>
    </p:spTree>
    <p:extLst>
      <p:ext uri="{BB962C8B-B14F-4D97-AF65-F5344CB8AC3E}">
        <p14:creationId xmlns="" xmlns:p14="http://schemas.microsoft.com/office/powerpoint/2010/main" val="21370000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065343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69322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 xmlns:p14="http://schemas.microsoft.com/office/powerpoint/2010/main" val="58399154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sp>
        <p:nvSpPr>
          <p:cNvPr id="6"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 xmlns:p14="http://schemas.microsoft.com/office/powerpoint/2010/main" val="1112876920"/>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14327598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 xmlns:p14="http://schemas.microsoft.com/office/powerpoint/2010/main" val="37057389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 xmlns:p14="http://schemas.microsoft.com/office/powerpoint/2010/main" val="190376851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43" indent="-342843">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 xmlns:p14="http://schemas.microsoft.com/office/powerpoint/2010/main" val="44042063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387639583"/>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13"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0" y="296865"/>
            <a:ext cx="11887200" cy="914400"/>
          </a:xfrm>
        </p:spPr>
        <p:txBody>
          <a:bodyPr vert="horz" lIns="182880" tIns="146304" rIns="182880" bIns="146304" rtlCol="0" anchor="t">
            <a:noAutofit/>
          </a:bodyPr>
          <a:lstStyle>
            <a:lvl1pPr marL="0" indent="0"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739935476"/>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13"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9"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 xmlns:p14="http://schemas.microsoft.com/office/powerpoint/2010/main" val="1893438199"/>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02" indent="-24126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46" indent="-3428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13" rtl="0" eaLnBrk="1" latinLnBrk="0" hangingPunct="1">
              <a:spcBef>
                <a:spcPct val="20000"/>
              </a:spcBef>
              <a:spcAft>
                <a:spcPts val="816"/>
              </a:spcAft>
              <a:buFont typeface="Arial" pitchFamily="34" charset="0"/>
              <a:buNone/>
            </a:pPr>
            <a:r>
              <a:rPr lang="en-US" smtClean="0"/>
              <a:t>Click to edit Master text styles</a:t>
            </a:r>
          </a:p>
          <a:p>
            <a:pPr marL="0" lvl="1" indent="0" algn="l" defTabSz="914013" rtl="0" eaLnBrk="1" latinLnBrk="0" hangingPunct="1">
              <a:spcBef>
                <a:spcPct val="20000"/>
              </a:spcBef>
              <a:spcAft>
                <a:spcPts val="816"/>
              </a:spcAft>
              <a:buFont typeface="Arial" pitchFamily="34" charset="0"/>
              <a:buNone/>
            </a:pPr>
            <a:r>
              <a:rPr lang="en-US" smtClean="0"/>
              <a:t>Second level</a:t>
            </a:r>
          </a:p>
          <a:p>
            <a:pPr marL="0" lvl="2" indent="0" algn="l" defTabSz="9140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46509976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3262062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pic>
        <p:nvPicPr>
          <p:cNvPr id="3" name="Picture 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 xmlns:p14="http://schemas.microsoft.com/office/powerpoint/2010/main" val="89241863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459234" y="3147124"/>
            <a:ext cx="3291840" cy="701670"/>
          </a:xfrm>
          <a:prstGeom prst="rect">
            <a:avLst/>
          </a:prstGeom>
        </p:spPr>
      </p:pic>
    </p:spTree>
    <p:extLst>
      <p:ext uri="{BB962C8B-B14F-4D97-AF65-F5344CB8AC3E}">
        <p14:creationId xmlns="" xmlns:p14="http://schemas.microsoft.com/office/powerpoint/2010/main" val="187216498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40" y="2307520"/>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258123" y="2302037"/>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118041"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09155534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276932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4876597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 xmlns:p14="http://schemas.microsoft.com/office/powerpoint/2010/main" val="168538837"/>
      </p:ext>
    </p:extLst>
  </p:cSld>
  <p:clrMapOvr>
    <a:masterClrMapping/>
  </p:clrMapOvr>
  <p:transition spd="med"/>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9" baseline="0"/>
            </a:lvl1pPr>
          </a:lstStyle>
          <a:p>
            <a:r>
              <a:rPr lang="en-US" smtClean="0"/>
              <a:t>Click to edit Master title style</a:t>
            </a:r>
            <a:endParaRPr lang="en-US" dirty="0"/>
          </a:p>
        </p:txBody>
      </p:sp>
    </p:spTree>
    <p:extLst>
      <p:ext uri="{BB962C8B-B14F-4D97-AF65-F5344CB8AC3E}">
        <p14:creationId xmlns="" xmlns:p14="http://schemas.microsoft.com/office/powerpoint/2010/main" val="179358183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7701164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131899014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62731" y="1010320"/>
            <a:ext cx="116591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62731" y="207245"/>
            <a:ext cx="9586449" cy="803075"/>
          </a:xfrm>
        </p:spPr>
        <p:txBody>
          <a:bodyPr anchor="b">
            <a:normAutofit/>
          </a:bodyPr>
          <a:lstStyle>
            <a:lvl1pPr algn="l">
              <a:defRPr sz="3264"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 xmlns:p14="http://schemas.microsoft.com/office/powerpoint/2010/main" val="1849672243"/>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3615671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1243493"/>
            <a:fld id="{8ACDB3CC-F982-40F9-8DD6-BCC9AFBF44BD}" type="datetime1">
              <a:rPr lang="en-US" smtClean="0">
                <a:solidFill>
                  <a:srgbClr val="404040"/>
                </a:solidFill>
              </a:rPr>
              <a:pPr defTabSz="1243493"/>
              <a:t>3/22/2018</a:t>
            </a:fld>
            <a:endParaRPr lang="en-US" dirty="0">
              <a:solidFill>
                <a:srgbClr val="404040"/>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p>
            <a:pPr defTabSz="1243493"/>
            <a:endParaRPr lang="en-US" dirty="0">
              <a:solidFill>
                <a:srgbClr val="404040"/>
              </a:solidFill>
            </a:endParaRPr>
          </a:p>
        </p:txBody>
      </p:sp>
      <p:sp>
        <p:nvSpPr>
          <p:cNvPr id="6" name="Slide Number Placeholder 5"/>
          <p:cNvSpPr>
            <a:spLocks noGrp="1"/>
          </p:cNvSpPr>
          <p:nvPr>
            <p:ph type="sldNum" sz="quarter" idx="12"/>
          </p:nvPr>
        </p:nvSpPr>
        <p:spPr>
          <a:xfrm>
            <a:off x="8912807" y="6482891"/>
            <a:ext cx="2901844" cy="372394"/>
          </a:xfrm>
          <a:prstGeom prst="rect">
            <a:avLst/>
          </a:prstGeom>
        </p:spPr>
        <p:txBody>
          <a:bodyPr/>
          <a:lstStyle/>
          <a:p>
            <a:pPr defTabSz="1243493"/>
            <a:fld id="{AF88E988-FB04-AB4E-BE5A-59F242AF7F7A}" type="slidenum">
              <a:rPr lang="en-US" smtClean="0">
                <a:solidFill>
                  <a:srgbClr val="404040"/>
                </a:solidFill>
              </a:rPr>
              <a:pPr defTabSz="1243493"/>
              <a:t>‹#›</a:t>
            </a:fld>
            <a:endParaRPr lang="en-US">
              <a:solidFill>
                <a:srgbClr val="404040"/>
              </a:solidFill>
            </a:endParaRPr>
          </a:p>
        </p:txBody>
      </p:sp>
    </p:spTree>
    <p:extLst>
      <p:ext uri="{BB962C8B-B14F-4D97-AF65-F5344CB8AC3E}">
        <p14:creationId xmlns="" xmlns:p14="http://schemas.microsoft.com/office/powerpoint/2010/main" val="573576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462504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theme" Target="../theme/theme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5.png"/><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smtClean="0">
                    <a:gradFill>
                      <a:gsLst>
                        <a:gs pos="7965">
                          <a:srgbClr val="000000"/>
                        </a:gs>
                        <a:gs pos="28319">
                          <a:srgbClr val="000000"/>
                        </a:gs>
                      </a:gsLst>
                      <a:lin ang="5400000" scaled="0"/>
                    </a:gradFill>
                    <a:ea typeface="Segoe UI" pitchFamily="34" charset="0"/>
                    <a:cs typeface="Segoe UI" pitchFamily="34" charset="0"/>
                  </a:rPr>
                  <a:t>R:</a:t>
                </a:r>
                <a:r>
                  <a:rPr lang="en-US" sz="50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50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smtClean="0">
                    <a:gradFill>
                      <a:gsLst>
                        <a:gs pos="92035">
                          <a:srgbClr val="505050"/>
                        </a:gs>
                        <a:gs pos="27000">
                          <a:srgbClr val="505050"/>
                        </a:gs>
                      </a:gsLst>
                      <a:lin ang="5400000" scaled="0"/>
                    </a:gradFill>
                    <a:ea typeface="Segoe UI" pitchFamily="34" charset="0"/>
                    <a:cs typeface="Segoe UI" pitchFamily="34" charset="0"/>
                  </a:rPr>
                  <a:t>R:</a:t>
                </a:r>
                <a:r>
                  <a:rPr lang="en-US" sz="50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smtClean="0">
                    <a:gradFill>
                      <a:gsLst>
                        <a:gs pos="0">
                          <a:srgbClr val="FFFFFF"/>
                        </a:gs>
                        <a:gs pos="100000">
                          <a:srgbClr val="FFFFFF"/>
                        </a:gs>
                      </a:gsLst>
                      <a:lin ang="5400000" scaled="0"/>
                    </a:gradFill>
                    <a:ea typeface="Segoe UI" pitchFamily="34" charset="0"/>
                    <a:cs typeface="Segoe UI" pitchFamily="34" charset="0"/>
                  </a:rPr>
                  <a:t>R:</a:t>
                </a:r>
                <a:r>
                  <a:rPr lang="en-US" sz="50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Secondary colors (use only when</a:t>
              </a:r>
              <a:r>
                <a:rPr lang="en-US" sz="1000" baseline="0" dirty="0" smtClean="0">
                  <a:gradFill>
                    <a:gsLst>
                      <a:gs pos="2917">
                        <a:schemeClr val="tx1"/>
                      </a:gs>
                      <a:gs pos="30000">
                        <a:schemeClr val="tx1"/>
                      </a:gs>
                    </a:gsLst>
                    <a:lin ang="5400000" scaled="0"/>
                  </a:gradFill>
                </a:rPr>
                <a:t> necessary)</a:t>
              </a:r>
              <a:endParaRPr lang="en-US" sz="1000" dirty="0" smtClean="0">
                <a:gradFill>
                  <a:gsLst>
                    <a:gs pos="2917">
                      <a:schemeClr val="tx1"/>
                    </a:gs>
                    <a:gs pos="30000">
                      <a:schemeClr val="tx1"/>
                    </a:gs>
                  </a:gsLst>
                  <a:lin ang="5400000" scaled="0"/>
                </a:gradFill>
              </a:endParaRPr>
            </a:p>
          </p:txBody>
        </p:sp>
      </p:grpSp>
    </p:spTree>
    <p:extLst>
      <p:ext uri="{BB962C8B-B14F-4D97-AF65-F5344CB8AC3E}">
        <p14:creationId xmlns=""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97" r:id="rId24"/>
    <p:sldLayoutId id="2147484399"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smtClean="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901" y="3050514"/>
            <a:ext cx="6995160" cy="894134"/>
          </a:xfrm>
          <a:prstGeom prst="rect">
            <a:avLst/>
          </a:prstGeom>
        </p:spPr>
      </p:pic>
    </p:spTree>
    <p:extLst>
      <p:ext uri="{BB962C8B-B14F-4D97-AF65-F5344CB8AC3E}">
        <p14:creationId xmlns="" xmlns:p14="http://schemas.microsoft.com/office/powerpoint/2010/main" val="1882317287"/>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901" y="3050514"/>
            <a:ext cx="6995160" cy="894134"/>
          </a:xfrm>
          <a:prstGeom prst="rect">
            <a:avLst/>
          </a:prstGeom>
        </p:spPr>
      </p:pic>
    </p:spTree>
    <p:extLst>
      <p:ext uri="{BB962C8B-B14F-4D97-AF65-F5344CB8AC3E}">
        <p14:creationId xmlns="" xmlns:p14="http://schemas.microsoft.com/office/powerpoint/2010/main" val="996541740"/>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video" Target="file:///D:\DevHub%20Presentation\Videos\ScrollView.mp4"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video" Target="file:///D:\DevHub%20Presentation\Videos\TipsTricks.mp4"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ideo" Target="file:///D:\DevHub%20Presentation\Videos\MVVMInAction.mp4"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hyperlink" Target="https://www.facebook.com/groups/mondph/" TargetMode="External"/><Relationship Id="rId3" Type="http://schemas.openxmlformats.org/officeDocument/2006/relationships/hyperlink" Target="https://www.xamarin.com/prebuilt" TargetMode="External"/><Relationship Id="rId7" Type="http://schemas.openxmlformats.org/officeDocument/2006/relationships/hyperlink" Target="https://www.facebook.com/groups/1074254402616549/"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hyperlink" Target="https://blog.xamarin.com/bring-stunning-animations-to-your-apps-with-lottie/" TargetMode="External"/><Relationship Id="rId5" Type="http://schemas.openxmlformats.org/officeDocument/2006/relationships/hyperlink" Target="https://github.com/benoitjadinon/awesome-xamarin" TargetMode="External"/><Relationship Id="rId10" Type="http://schemas.openxmlformats.org/officeDocument/2006/relationships/hyperlink" Target="https://www.facebook.com/groups/xamarin.developers/" TargetMode="External"/><Relationship Id="rId4" Type="http://schemas.openxmlformats.org/officeDocument/2006/relationships/hyperlink" Target="https://github.com/jsuarezruiz/xamarin-forms-goodlooking-UI" TargetMode="External"/><Relationship Id="rId9" Type="http://schemas.openxmlformats.org/officeDocument/2006/relationships/hyperlink" Target="http://winstongubantes.blogspot.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video" Target="file:///D:\DevHub%20Presentation\Videos\StackLayout.mp4"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video" Target="file:///D:\DevHub%20Presentation\Videos\Absolutelayout.mp4"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video" Target="file:///D:\DevHub%20Presentation\Videos\Relativelayout.mp4"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video" Target="file:///D:\DevHub%20Presentation\Videos\Grid.mp4"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12436475" cy="7658100"/>
          </a:xfrm>
          <a:prstGeom prst="rect">
            <a:avLst/>
          </a:prstGeom>
          <a:blipFill>
            <a:blip r:embed="rId3"/>
            <a:stretch>
              <a:fillRect/>
            </a:stretch>
          </a:blipFill>
        </p:spPr>
        <p:txBody>
          <a:bodyPr wrap="square" lIns="0" tIns="0" rIns="0" bIns="0" rtlCol="0">
            <a:noAutofit/>
          </a:bodyPr>
          <a:lstStyle/>
          <a:p>
            <a:endParaRPr sz="1799"/>
          </a:p>
        </p:txBody>
      </p:sp>
      <p:sp>
        <p:nvSpPr>
          <p:cNvPr id="9" name="object 9"/>
          <p:cNvSpPr/>
          <p:nvPr/>
        </p:nvSpPr>
        <p:spPr>
          <a:xfrm>
            <a:off x="239794" y="188206"/>
            <a:ext cx="170337" cy="170266"/>
          </a:xfrm>
          <a:custGeom>
            <a:avLst/>
            <a:gdLst/>
            <a:ahLst/>
            <a:cxnLst/>
            <a:rect l="l" t="t" r="r" b="b"/>
            <a:pathLst>
              <a:path w="170467" h="170396">
                <a:moveTo>
                  <a:pt x="0" y="170396"/>
                </a:moveTo>
                <a:lnTo>
                  <a:pt x="170467" y="170396"/>
                </a:lnTo>
                <a:lnTo>
                  <a:pt x="170467" y="0"/>
                </a:lnTo>
                <a:lnTo>
                  <a:pt x="0" y="0"/>
                </a:lnTo>
                <a:lnTo>
                  <a:pt x="0" y="170396"/>
                </a:lnTo>
                <a:close/>
              </a:path>
            </a:pathLst>
          </a:custGeom>
          <a:solidFill>
            <a:srgbClr val="F15021"/>
          </a:solidFill>
        </p:spPr>
        <p:txBody>
          <a:bodyPr wrap="square" lIns="0" tIns="0" rIns="0" bIns="0" rtlCol="0">
            <a:noAutofit/>
          </a:bodyPr>
          <a:lstStyle/>
          <a:p>
            <a:endParaRPr sz="1799"/>
          </a:p>
        </p:txBody>
      </p:sp>
      <p:sp>
        <p:nvSpPr>
          <p:cNvPr id="10" name="object 10"/>
          <p:cNvSpPr/>
          <p:nvPr/>
        </p:nvSpPr>
        <p:spPr>
          <a:xfrm>
            <a:off x="428232" y="188206"/>
            <a:ext cx="169273" cy="170266"/>
          </a:xfrm>
          <a:custGeom>
            <a:avLst/>
            <a:gdLst/>
            <a:ahLst/>
            <a:cxnLst/>
            <a:rect l="l" t="t" r="r" b="b"/>
            <a:pathLst>
              <a:path w="169403" h="170396">
                <a:moveTo>
                  <a:pt x="0" y="170396"/>
                </a:moveTo>
                <a:lnTo>
                  <a:pt x="169403" y="170396"/>
                </a:lnTo>
                <a:lnTo>
                  <a:pt x="169403" y="0"/>
                </a:lnTo>
                <a:lnTo>
                  <a:pt x="0" y="0"/>
                </a:lnTo>
                <a:lnTo>
                  <a:pt x="0" y="170396"/>
                </a:lnTo>
                <a:close/>
              </a:path>
            </a:pathLst>
          </a:custGeom>
          <a:solidFill>
            <a:srgbClr val="7EB900"/>
          </a:solidFill>
        </p:spPr>
        <p:txBody>
          <a:bodyPr wrap="square" lIns="0" tIns="0" rIns="0" bIns="0" rtlCol="0">
            <a:noAutofit/>
          </a:bodyPr>
          <a:lstStyle/>
          <a:p>
            <a:endParaRPr sz="1799"/>
          </a:p>
        </p:txBody>
      </p:sp>
      <p:sp>
        <p:nvSpPr>
          <p:cNvPr id="11" name="object 11"/>
          <p:cNvSpPr/>
          <p:nvPr/>
        </p:nvSpPr>
        <p:spPr>
          <a:xfrm>
            <a:off x="239794" y="375500"/>
            <a:ext cx="170337" cy="170266"/>
          </a:xfrm>
          <a:custGeom>
            <a:avLst/>
            <a:gdLst/>
            <a:ahLst/>
            <a:cxnLst/>
            <a:rect l="l" t="t" r="r" b="b"/>
            <a:pathLst>
              <a:path w="170467" h="170396">
                <a:moveTo>
                  <a:pt x="0" y="170396"/>
                </a:moveTo>
                <a:lnTo>
                  <a:pt x="170467" y="170396"/>
                </a:lnTo>
                <a:lnTo>
                  <a:pt x="170467" y="0"/>
                </a:lnTo>
                <a:lnTo>
                  <a:pt x="0" y="0"/>
                </a:lnTo>
                <a:lnTo>
                  <a:pt x="0" y="170396"/>
                </a:lnTo>
                <a:close/>
              </a:path>
            </a:pathLst>
          </a:custGeom>
          <a:solidFill>
            <a:srgbClr val="00A3EE"/>
          </a:solidFill>
        </p:spPr>
        <p:txBody>
          <a:bodyPr wrap="square" lIns="0" tIns="0" rIns="0" bIns="0" rtlCol="0">
            <a:noAutofit/>
          </a:bodyPr>
          <a:lstStyle/>
          <a:p>
            <a:endParaRPr sz="1799"/>
          </a:p>
        </p:txBody>
      </p:sp>
      <p:sp>
        <p:nvSpPr>
          <p:cNvPr id="12" name="object 12"/>
          <p:cNvSpPr/>
          <p:nvPr/>
        </p:nvSpPr>
        <p:spPr>
          <a:xfrm>
            <a:off x="428232" y="375500"/>
            <a:ext cx="169273" cy="170266"/>
          </a:xfrm>
          <a:custGeom>
            <a:avLst/>
            <a:gdLst/>
            <a:ahLst/>
            <a:cxnLst/>
            <a:rect l="l" t="t" r="r" b="b"/>
            <a:pathLst>
              <a:path w="169403" h="170396">
                <a:moveTo>
                  <a:pt x="0" y="170396"/>
                </a:moveTo>
                <a:lnTo>
                  <a:pt x="169403" y="170396"/>
                </a:lnTo>
                <a:lnTo>
                  <a:pt x="169403" y="0"/>
                </a:lnTo>
                <a:lnTo>
                  <a:pt x="0" y="0"/>
                </a:lnTo>
                <a:lnTo>
                  <a:pt x="0" y="170396"/>
                </a:lnTo>
                <a:close/>
              </a:path>
            </a:pathLst>
          </a:custGeom>
          <a:solidFill>
            <a:srgbClr val="FFB800"/>
          </a:solidFill>
        </p:spPr>
        <p:txBody>
          <a:bodyPr wrap="square" lIns="0" tIns="0" rIns="0" bIns="0" rtlCol="0">
            <a:noAutofit/>
          </a:bodyPr>
          <a:lstStyle/>
          <a:p>
            <a:endParaRPr sz="1799"/>
          </a:p>
        </p:txBody>
      </p:sp>
      <p:sp>
        <p:nvSpPr>
          <p:cNvPr id="13" name="object 13"/>
          <p:cNvSpPr/>
          <p:nvPr/>
        </p:nvSpPr>
        <p:spPr>
          <a:xfrm>
            <a:off x="706937" y="245544"/>
            <a:ext cx="1213698" cy="237561"/>
          </a:xfrm>
          <a:custGeom>
            <a:avLst/>
            <a:gdLst/>
            <a:ahLst/>
            <a:cxnLst/>
            <a:rect l="l" t="t" r="r" b="b"/>
            <a:pathLst>
              <a:path w="1214628" h="237743">
                <a:moveTo>
                  <a:pt x="293978" y="234441"/>
                </a:moveTo>
                <a:lnTo>
                  <a:pt x="303923" y="234441"/>
                </a:lnTo>
                <a:lnTo>
                  <a:pt x="303923" y="77850"/>
                </a:lnTo>
                <a:lnTo>
                  <a:pt x="267665" y="77850"/>
                </a:lnTo>
                <a:lnTo>
                  <a:pt x="267665" y="234441"/>
                </a:lnTo>
                <a:lnTo>
                  <a:pt x="293978" y="234441"/>
                </a:lnTo>
                <a:close/>
              </a:path>
              <a:path w="1214628" h="237743">
                <a:moveTo>
                  <a:pt x="389224" y="236352"/>
                </a:moveTo>
                <a:lnTo>
                  <a:pt x="402421" y="237703"/>
                </a:lnTo>
                <a:lnTo>
                  <a:pt x="405256" y="237743"/>
                </a:lnTo>
                <a:lnTo>
                  <a:pt x="419220" y="236949"/>
                </a:lnTo>
                <a:lnTo>
                  <a:pt x="432028" y="234578"/>
                </a:lnTo>
                <a:lnTo>
                  <a:pt x="443507" y="230647"/>
                </a:lnTo>
                <a:lnTo>
                  <a:pt x="448944" y="227964"/>
                </a:lnTo>
                <a:lnTo>
                  <a:pt x="449961" y="193898"/>
                </a:lnTo>
                <a:lnTo>
                  <a:pt x="447928" y="194563"/>
                </a:lnTo>
                <a:lnTo>
                  <a:pt x="442594" y="198881"/>
                </a:lnTo>
                <a:lnTo>
                  <a:pt x="437261" y="202056"/>
                </a:lnTo>
                <a:lnTo>
                  <a:pt x="430784" y="204215"/>
                </a:lnTo>
                <a:lnTo>
                  <a:pt x="424434" y="206375"/>
                </a:lnTo>
                <a:lnTo>
                  <a:pt x="418084" y="207517"/>
                </a:lnTo>
                <a:lnTo>
                  <a:pt x="412750" y="207517"/>
                </a:lnTo>
                <a:lnTo>
                  <a:pt x="399048" y="205952"/>
                </a:lnTo>
                <a:lnTo>
                  <a:pt x="387227" y="201257"/>
                </a:lnTo>
                <a:lnTo>
                  <a:pt x="378587" y="194563"/>
                </a:lnTo>
                <a:lnTo>
                  <a:pt x="372427" y="184424"/>
                </a:lnTo>
                <a:lnTo>
                  <a:pt x="368479" y="172551"/>
                </a:lnTo>
                <a:lnTo>
                  <a:pt x="366921" y="158542"/>
                </a:lnTo>
                <a:lnTo>
                  <a:pt x="366903" y="156717"/>
                </a:lnTo>
                <a:lnTo>
                  <a:pt x="368179" y="142982"/>
                </a:lnTo>
                <a:lnTo>
                  <a:pt x="372025" y="130753"/>
                </a:lnTo>
                <a:lnTo>
                  <a:pt x="378466" y="120229"/>
                </a:lnTo>
                <a:lnTo>
                  <a:pt x="389493" y="110678"/>
                </a:lnTo>
                <a:lnTo>
                  <a:pt x="401414" y="106076"/>
                </a:lnTo>
                <a:lnTo>
                  <a:pt x="413766" y="104775"/>
                </a:lnTo>
                <a:lnTo>
                  <a:pt x="426059" y="106326"/>
                </a:lnTo>
                <a:lnTo>
                  <a:pt x="438116" y="110805"/>
                </a:lnTo>
                <a:lnTo>
                  <a:pt x="447928" y="116712"/>
                </a:lnTo>
                <a:lnTo>
                  <a:pt x="449961" y="117728"/>
                </a:lnTo>
                <a:lnTo>
                  <a:pt x="449961" y="82998"/>
                </a:lnTo>
                <a:lnTo>
                  <a:pt x="448944" y="82168"/>
                </a:lnTo>
                <a:lnTo>
                  <a:pt x="444627" y="80009"/>
                </a:lnTo>
                <a:lnTo>
                  <a:pt x="439293" y="77850"/>
                </a:lnTo>
                <a:lnTo>
                  <a:pt x="431927" y="76707"/>
                </a:lnTo>
                <a:lnTo>
                  <a:pt x="425450" y="74549"/>
                </a:lnTo>
                <a:lnTo>
                  <a:pt x="411606" y="74549"/>
                </a:lnTo>
                <a:lnTo>
                  <a:pt x="398352" y="75357"/>
                </a:lnTo>
                <a:lnTo>
                  <a:pt x="385763" y="77864"/>
                </a:lnTo>
                <a:lnTo>
                  <a:pt x="373960" y="82188"/>
                </a:lnTo>
                <a:lnTo>
                  <a:pt x="367919" y="85343"/>
                </a:lnTo>
                <a:lnTo>
                  <a:pt x="357114" y="92392"/>
                </a:lnTo>
                <a:lnTo>
                  <a:pt x="348101" y="101472"/>
                </a:lnTo>
                <a:lnTo>
                  <a:pt x="340868" y="112221"/>
                </a:lnTo>
                <a:lnTo>
                  <a:pt x="334490" y="127015"/>
                </a:lnTo>
                <a:lnTo>
                  <a:pt x="331372" y="139282"/>
                </a:lnTo>
                <a:lnTo>
                  <a:pt x="329759" y="152238"/>
                </a:lnTo>
                <a:lnTo>
                  <a:pt x="329514" y="159892"/>
                </a:lnTo>
                <a:lnTo>
                  <a:pt x="330429" y="173330"/>
                </a:lnTo>
                <a:lnTo>
                  <a:pt x="333173" y="185740"/>
                </a:lnTo>
                <a:lnTo>
                  <a:pt x="337748" y="197257"/>
                </a:lnTo>
                <a:lnTo>
                  <a:pt x="346148" y="210880"/>
                </a:lnTo>
                <a:lnTo>
                  <a:pt x="354781" y="220198"/>
                </a:lnTo>
                <a:lnTo>
                  <a:pt x="365218" y="227661"/>
                </a:lnTo>
                <a:lnTo>
                  <a:pt x="377065" y="233098"/>
                </a:lnTo>
                <a:lnTo>
                  <a:pt x="389224" y="236352"/>
                </a:lnTo>
                <a:close/>
              </a:path>
              <a:path w="1214628" h="237743">
                <a:moveTo>
                  <a:pt x="617474" y="194563"/>
                </a:moveTo>
                <a:lnTo>
                  <a:pt x="619034" y="233808"/>
                </a:lnTo>
                <a:lnTo>
                  <a:pt x="632023" y="236748"/>
                </a:lnTo>
                <a:lnTo>
                  <a:pt x="646176" y="237743"/>
                </a:lnTo>
                <a:lnTo>
                  <a:pt x="659908" y="236896"/>
                </a:lnTo>
                <a:lnTo>
                  <a:pt x="673143" y="234193"/>
                </a:lnTo>
                <a:lnTo>
                  <a:pt x="685107" y="229641"/>
                </a:lnTo>
                <a:lnTo>
                  <a:pt x="679322" y="194563"/>
                </a:lnTo>
                <a:lnTo>
                  <a:pt x="673429" y="200109"/>
                </a:lnTo>
                <a:lnTo>
                  <a:pt x="662350" y="205665"/>
                </a:lnTo>
                <a:lnTo>
                  <a:pt x="648335" y="207517"/>
                </a:lnTo>
                <a:lnTo>
                  <a:pt x="639519" y="206764"/>
                </a:lnTo>
                <a:lnTo>
                  <a:pt x="627312" y="202529"/>
                </a:lnTo>
                <a:lnTo>
                  <a:pt x="617474" y="194563"/>
                </a:lnTo>
                <a:close/>
              </a:path>
              <a:path w="1214628" h="237743">
                <a:moveTo>
                  <a:pt x="568452" y="157733"/>
                </a:moveTo>
                <a:lnTo>
                  <a:pt x="569183" y="170826"/>
                </a:lnTo>
                <a:lnTo>
                  <a:pt x="571709" y="184185"/>
                </a:lnTo>
                <a:lnTo>
                  <a:pt x="575994" y="196189"/>
                </a:lnTo>
                <a:lnTo>
                  <a:pt x="581993" y="206842"/>
                </a:lnTo>
                <a:lnTo>
                  <a:pt x="589661" y="216153"/>
                </a:lnTo>
                <a:lnTo>
                  <a:pt x="596776" y="222377"/>
                </a:lnTo>
                <a:lnTo>
                  <a:pt x="607267" y="228994"/>
                </a:lnTo>
                <a:lnTo>
                  <a:pt x="619034" y="233808"/>
                </a:lnTo>
                <a:lnTo>
                  <a:pt x="617474" y="194563"/>
                </a:lnTo>
                <a:lnTo>
                  <a:pt x="616611" y="193533"/>
                </a:lnTo>
                <a:lnTo>
                  <a:pt x="610679" y="183597"/>
                </a:lnTo>
                <a:lnTo>
                  <a:pt x="606954" y="171233"/>
                </a:lnTo>
                <a:lnTo>
                  <a:pt x="605663" y="156717"/>
                </a:lnTo>
                <a:lnTo>
                  <a:pt x="605717" y="153600"/>
                </a:lnTo>
                <a:lnTo>
                  <a:pt x="607438" y="139753"/>
                </a:lnTo>
                <a:lnTo>
                  <a:pt x="611426" y="127804"/>
                </a:lnTo>
                <a:lnTo>
                  <a:pt x="617474" y="117728"/>
                </a:lnTo>
                <a:lnTo>
                  <a:pt x="623431" y="112235"/>
                </a:lnTo>
                <a:lnTo>
                  <a:pt x="634818" y="106640"/>
                </a:lnTo>
                <a:lnTo>
                  <a:pt x="648335" y="104775"/>
                </a:lnTo>
                <a:lnTo>
                  <a:pt x="656325" y="105398"/>
                </a:lnTo>
                <a:lnTo>
                  <a:pt x="668456" y="109589"/>
                </a:lnTo>
                <a:lnTo>
                  <a:pt x="678180" y="117728"/>
                </a:lnTo>
                <a:lnTo>
                  <a:pt x="684565" y="128566"/>
                </a:lnTo>
                <a:lnTo>
                  <a:pt x="687815" y="140974"/>
                </a:lnTo>
                <a:lnTo>
                  <a:pt x="688847" y="155575"/>
                </a:lnTo>
                <a:lnTo>
                  <a:pt x="688823" y="158170"/>
                </a:lnTo>
                <a:lnTo>
                  <a:pt x="687564" y="172891"/>
                </a:lnTo>
                <a:lnTo>
                  <a:pt x="684397" y="185038"/>
                </a:lnTo>
                <a:lnTo>
                  <a:pt x="679322" y="194563"/>
                </a:lnTo>
                <a:lnTo>
                  <a:pt x="685107" y="229641"/>
                </a:lnTo>
                <a:lnTo>
                  <a:pt x="695707" y="223245"/>
                </a:lnTo>
                <a:lnTo>
                  <a:pt x="704850" y="215011"/>
                </a:lnTo>
                <a:lnTo>
                  <a:pt x="713383" y="204669"/>
                </a:lnTo>
                <a:lnTo>
                  <a:pt x="719484" y="193835"/>
                </a:lnTo>
                <a:lnTo>
                  <a:pt x="723842" y="181845"/>
                </a:lnTo>
                <a:lnTo>
                  <a:pt x="726457" y="168739"/>
                </a:lnTo>
                <a:lnTo>
                  <a:pt x="727329" y="154558"/>
                </a:lnTo>
                <a:lnTo>
                  <a:pt x="726623" y="141736"/>
                </a:lnTo>
                <a:lnTo>
                  <a:pt x="724136" y="128290"/>
                </a:lnTo>
                <a:lnTo>
                  <a:pt x="719963" y="116213"/>
                </a:lnTo>
                <a:lnTo>
                  <a:pt x="714216" y="105498"/>
                </a:lnTo>
                <a:lnTo>
                  <a:pt x="707008" y="96138"/>
                </a:lnTo>
                <a:lnTo>
                  <a:pt x="699944" y="89527"/>
                </a:lnTo>
                <a:lnTo>
                  <a:pt x="689491" y="82794"/>
                </a:lnTo>
                <a:lnTo>
                  <a:pt x="677728" y="78133"/>
                </a:lnTo>
                <a:lnTo>
                  <a:pt x="664710" y="75425"/>
                </a:lnTo>
                <a:lnTo>
                  <a:pt x="650494" y="74549"/>
                </a:lnTo>
                <a:lnTo>
                  <a:pt x="649251" y="74555"/>
                </a:lnTo>
                <a:lnTo>
                  <a:pt x="634890" y="75574"/>
                </a:lnTo>
                <a:lnTo>
                  <a:pt x="621745" y="78299"/>
                </a:lnTo>
                <a:lnTo>
                  <a:pt x="609821" y="82674"/>
                </a:lnTo>
                <a:lnTo>
                  <a:pt x="599124" y="88640"/>
                </a:lnTo>
                <a:lnTo>
                  <a:pt x="589661" y="96138"/>
                </a:lnTo>
                <a:lnTo>
                  <a:pt x="581468" y="106915"/>
                </a:lnTo>
                <a:lnTo>
                  <a:pt x="575832" y="117775"/>
                </a:lnTo>
                <a:lnTo>
                  <a:pt x="571758" y="129869"/>
                </a:lnTo>
                <a:lnTo>
                  <a:pt x="569285" y="143190"/>
                </a:lnTo>
                <a:lnTo>
                  <a:pt x="568452" y="157733"/>
                </a:lnTo>
                <a:close/>
              </a:path>
              <a:path w="1214628" h="237743">
                <a:moveTo>
                  <a:pt x="1182624" y="202056"/>
                </a:moveTo>
                <a:lnTo>
                  <a:pt x="1179449" y="197738"/>
                </a:lnTo>
                <a:lnTo>
                  <a:pt x="1177289" y="191262"/>
                </a:lnTo>
                <a:lnTo>
                  <a:pt x="1177289" y="108076"/>
                </a:lnTo>
                <a:lnTo>
                  <a:pt x="1214628" y="108076"/>
                </a:lnTo>
                <a:lnTo>
                  <a:pt x="1214628" y="77850"/>
                </a:lnTo>
                <a:lnTo>
                  <a:pt x="1177289" y="77850"/>
                </a:lnTo>
                <a:lnTo>
                  <a:pt x="1177289" y="31641"/>
                </a:lnTo>
                <a:lnTo>
                  <a:pt x="1176274" y="31368"/>
                </a:lnTo>
                <a:lnTo>
                  <a:pt x="1151300" y="39260"/>
                </a:lnTo>
                <a:lnTo>
                  <a:pt x="1142953" y="41897"/>
                </a:lnTo>
                <a:lnTo>
                  <a:pt x="1141095" y="43179"/>
                </a:lnTo>
                <a:lnTo>
                  <a:pt x="1141095" y="77850"/>
                </a:lnTo>
                <a:lnTo>
                  <a:pt x="1086612" y="77850"/>
                </a:lnTo>
                <a:lnTo>
                  <a:pt x="1086612" y="49656"/>
                </a:lnTo>
                <a:lnTo>
                  <a:pt x="1088770" y="42163"/>
                </a:lnTo>
                <a:lnTo>
                  <a:pt x="1093089" y="37845"/>
                </a:lnTo>
                <a:lnTo>
                  <a:pt x="1096264" y="32384"/>
                </a:lnTo>
                <a:lnTo>
                  <a:pt x="1102614" y="30225"/>
                </a:lnTo>
                <a:lnTo>
                  <a:pt x="1114425" y="30225"/>
                </a:lnTo>
                <a:lnTo>
                  <a:pt x="1119758" y="31368"/>
                </a:lnTo>
                <a:lnTo>
                  <a:pt x="1125093" y="34543"/>
                </a:lnTo>
                <a:lnTo>
                  <a:pt x="1127125" y="34543"/>
                </a:lnTo>
                <a:lnTo>
                  <a:pt x="1127125" y="3506"/>
                </a:lnTo>
                <a:lnTo>
                  <a:pt x="1126108" y="3301"/>
                </a:lnTo>
                <a:lnTo>
                  <a:pt x="1120775" y="1142"/>
                </a:lnTo>
                <a:lnTo>
                  <a:pt x="1114425" y="0"/>
                </a:lnTo>
                <a:lnTo>
                  <a:pt x="1105916" y="0"/>
                </a:lnTo>
                <a:lnTo>
                  <a:pt x="1092848" y="1620"/>
                </a:lnTo>
                <a:lnTo>
                  <a:pt x="1080944" y="5774"/>
                </a:lnTo>
                <a:lnTo>
                  <a:pt x="1077087" y="7619"/>
                </a:lnTo>
                <a:lnTo>
                  <a:pt x="1066718" y="14793"/>
                </a:lnTo>
                <a:lnTo>
                  <a:pt x="1058345" y="24609"/>
                </a:lnTo>
                <a:lnTo>
                  <a:pt x="1056767" y="27050"/>
                </a:lnTo>
                <a:lnTo>
                  <a:pt x="1052522" y="38668"/>
                </a:lnTo>
                <a:lnTo>
                  <a:pt x="1050556" y="51455"/>
                </a:lnTo>
                <a:lnTo>
                  <a:pt x="1050417" y="56133"/>
                </a:lnTo>
                <a:lnTo>
                  <a:pt x="1050417" y="77850"/>
                </a:lnTo>
                <a:lnTo>
                  <a:pt x="1024763" y="77850"/>
                </a:lnTo>
                <a:lnTo>
                  <a:pt x="1024763" y="108076"/>
                </a:lnTo>
                <a:lnTo>
                  <a:pt x="1050417" y="108076"/>
                </a:lnTo>
                <a:lnTo>
                  <a:pt x="1050417" y="234441"/>
                </a:lnTo>
                <a:lnTo>
                  <a:pt x="1086612" y="234441"/>
                </a:lnTo>
                <a:lnTo>
                  <a:pt x="1086612" y="108076"/>
                </a:lnTo>
                <a:lnTo>
                  <a:pt x="1141095" y="108076"/>
                </a:lnTo>
                <a:lnTo>
                  <a:pt x="1141095" y="188087"/>
                </a:lnTo>
                <a:lnTo>
                  <a:pt x="1142677" y="205105"/>
                </a:lnTo>
                <a:lnTo>
                  <a:pt x="1147458" y="218527"/>
                </a:lnTo>
                <a:lnTo>
                  <a:pt x="1155488" y="228388"/>
                </a:lnTo>
                <a:lnTo>
                  <a:pt x="1166818" y="234722"/>
                </a:lnTo>
                <a:lnTo>
                  <a:pt x="1181499" y="237565"/>
                </a:lnTo>
                <a:lnTo>
                  <a:pt x="1186942" y="237743"/>
                </a:lnTo>
                <a:lnTo>
                  <a:pt x="1196467" y="237743"/>
                </a:lnTo>
                <a:lnTo>
                  <a:pt x="1201801" y="236600"/>
                </a:lnTo>
                <a:lnTo>
                  <a:pt x="1208278" y="234441"/>
                </a:lnTo>
                <a:lnTo>
                  <a:pt x="1211453" y="233425"/>
                </a:lnTo>
                <a:lnTo>
                  <a:pt x="1214628" y="232282"/>
                </a:lnTo>
                <a:lnTo>
                  <a:pt x="1214628" y="202056"/>
                </a:lnTo>
                <a:lnTo>
                  <a:pt x="1210310" y="204215"/>
                </a:lnTo>
                <a:lnTo>
                  <a:pt x="1208278" y="205358"/>
                </a:lnTo>
                <a:lnTo>
                  <a:pt x="1204976" y="206375"/>
                </a:lnTo>
                <a:lnTo>
                  <a:pt x="1201801" y="207517"/>
                </a:lnTo>
                <a:lnTo>
                  <a:pt x="1191133" y="207517"/>
                </a:lnTo>
                <a:lnTo>
                  <a:pt x="1185799" y="205358"/>
                </a:lnTo>
                <a:lnTo>
                  <a:pt x="1182624" y="202056"/>
                </a:lnTo>
                <a:close/>
              </a:path>
              <a:path w="1214628" h="237743">
                <a:moveTo>
                  <a:pt x="789178" y="171830"/>
                </a:moveTo>
                <a:lnTo>
                  <a:pt x="795528" y="175005"/>
                </a:lnTo>
                <a:lnTo>
                  <a:pt x="799845" y="177164"/>
                </a:lnTo>
                <a:lnTo>
                  <a:pt x="804037" y="179450"/>
                </a:lnTo>
                <a:lnTo>
                  <a:pt x="806195" y="181609"/>
                </a:lnTo>
                <a:lnTo>
                  <a:pt x="808355" y="184784"/>
                </a:lnTo>
                <a:lnTo>
                  <a:pt x="810513" y="189102"/>
                </a:lnTo>
                <a:lnTo>
                  <a:pt x="810513" y="193420"/>
                </a:lnTo>
                <a:lnTo>
                  <a:pt x="805772" y="203918"/>
                </a:lnTo>
                <a:lnTo>
                  <a:pt x="791167" y="208402"/>
                </a:lnTo>
                <a:lnTo>
                  <a:pt x="787019" y="208533"/>
                </a:lnTo>
                <a:lnTo>
                  <a:pt x="780542" y="208533"/>
                </a:lnTo>
                <a:lnTo>
                  <a:pt x="774192" y="207517"/>
                </a:lnTo>
                <a:lnTo>
                  <a:pt x="766699" y="205358"/>
                </a:lnTo>
                <a:lnTo>
                  <a:pt x="759332" y="202056"/>
                </a:lnTo>
                <a:lnTo>
                  <a:pt x="751839" y="198881"/>
                </a:lnTo>
                <a:lnTo>
                  <a:pt x="746506" y="194563"/>
                </a:lnTo>
                <a:lnTo>
                  <a:pt x="744347" y="193420"/>
                </a:lnTo>
                <a:lnTo>
                  <a:pt x="744347" y="228253"/>
                </a:lnTo>
                <a:lnTo>
                  <a:pt x="745363" y="229107"/>
                </a:lnTo>
                <a:lnTo>
                  <a:pt x="749681" y="232282"/>
                </a:lnTo>
                <a:lnTo>
                  <a:pt x="757174" y="233425"/>
                </a:lnTo>
                <a:lnTo>
                  <a:pt x="764667" y="235584"/>
                </a:lnTo>
                <a:lnTo>
                  <a:pt x="772032" y="236600"/>
                </a:lnTo>
                <a:lnTo>
                  <a:pt x="779526" y="237743"/>
                </a:lnTo>
                <a:lnTo>
                  <a:pt x="784860" y="237743"/>
                </a:lnTo>
                <a:lnTo>
                  <a:pt x="799583" y="236784"/>
                </a:lnTo>
                <a:lnTo>
                  <a:pt x="812428" y="233906"/>
                </a:lnTo>
                <a:lnTo>
                  <a:pt x="823381" y="229108"/>
                </a:lnTo>
                <a:lnTo>
                  <a:pt x="829691" y="224789"/>
                </a:lnTo>
                <a:lnTo>
                  <a:pt x="839018" y="214729"/>
                </a:lnTo>
                <a:lnTo>
                  <a:pt x="844616" y="203359"/>
                </a:lnTo>
                <a:lnTo>
                  <a:pt x="846687" y="190631"/>
                </a:lnTo>
                <a:lnTo>
                  <a:pt x="846708" y="189102"/>
                </a:lnTo>
                <a:lnTo>
                  <a:pt x="844889" y="175795"/>
                </a:lnTo>
                <a:lnTo>
                  <a:pt x="839797" y="164470"/>
                </a:lnTo>
                <a:lnTo>
                  <a:pt x="830066" y="154614"/>
                </a:lnTo>
                <a:lnTo>
                  <a:pt x="819064" y="147911"/>
                </a:lnTo>
                <a:lnTo>
                  <a:pt x="807212" y="142620"/>
                </a:lnTo>
                <a:lnTo>
                  <a:pt x="795528" y="138302"/>
                </a:lnTo>
                <a:lnTo>
                  <a:pt x="788035" y="133984"/>
                </a:lnTo>
                <a:lnTo>
                  <a:pt x="785876" y="130809"/>
                </a:lnTo>
                <a:lnTo>
                  <a:pt x="782701" y="128650"/>
                </a:lnTo>
                <a:lnTo>
                  <a:pt x="780542" y="124332"/>
                </a:lnTo>
                <a:lnTo>
                  <a:pt x="780542" y="114553"/>
                </a:lnTo>
                <a:lnTo>
                  <a:pt x="782701" y="111251"/>
                </a:lnTo>
                <a:lnTo>
                  <a:pt x="787019" y="108076"/>
                </a:lnTo>
                <a:lnTo>
                  <a:pt x="790194" y="104775"/>
                </a:lnTo>
                <a:lnTo>
                  <a:pt x="795528" y="103758"/>
                </a:lnTo>
                <a:lnTo>
                  <a:pt x="808355" y="103758"/>
                </a:lnTo>
                <a:lnTo>
                  <a:pt x="814705" y="104775"/>
                </a:lnTo>
                <a:lnTo>
                  <a:pt x="821182" y="105917"/>
                </a:lnTo>
                <a:lnTo>
                  <a:pt x="827532" y="108076"/>
                </a:lnTo>
                <a:lnTo>
                  <a:pt x="832866" y="111251"/>
                </a:lnTo>
                <a:lnTo>
                  <a:pt x="837183" y="113411"/>
                </a:lnTo>
                <a:lnTo>
                  <a:pt x="838200" y="114553"/>
                </a:lnTo>
                <a:lnTo>
                  <a:pt x="838200" y="81025"/>
                </a:lnTo>
                <a:lnTo>
                  <a:pt x="833882" y="78866"/>
                </a:lnTo>
                <a:lnTo>
                  <a:pt x="828548" y="77850"/>
                </a:lnTo>
                <a:lnTo>
                  <a:pt x="821182" y="75691"/>
                </a:lnTo>
                <a:lnTo>
                  <a:pt x="814705" y="74549"/>
                </a:lnTo>
                <a:lnTo>
                  <a:pt x="803020" y="74549"/>
                </a:lnTo>
                <a:lnTo>
                  <a:pt x="788883" y="75646"/>
                </a:lnTo>
                <a:lnTo>
                  <a:pt x="776406" y="78940"/>
                </a:lnTo>
                <a:lnTo>
                  <a:pt x="765570" y="84430"/>
                </a:lnTo>
                <a:lnTo>
                  <a:pt x="761364" y="87502"/>
                </a:lnTo>
                <a:lnTo>
                  <a:pt x="751862" y="97052"/>
                </a:lnTo>
                <a:lnTo>
                  <a:pt x="746263" y="108500"/>
                </a:lnTo>
                <a:lnTo>
                  <a:pt x="744349" y="121603"/>
                </a:lnTo>
                <a:lnTo>
                  <a:pt x="744347" y="129666"/>
                </a:lnTo>
                <a:lnTo>
                  <a:pt x="745363" y="136143"/>
                </a:lnTo>
                <a:lnTo>
                  <a:pt x="747522" y="141604"/>
                </a:lnTo>
                <a:lnTo>
                  <a:pt x="750697" y="146938"/>
                </a:lnTo>
                <a:lnTo>
                  <a:pt x="753999" y="152400"/>
                </a:lnTo>
                <a:lnTo>
                  <a:pt x="759332" y="155575"/>
                </a:lnTo>
                <a:lnTo>
                  <a:pt x="767892" y="161943"/>
                </a:lnTo>
                <a:lnTo>
                  <a:pt x="781149" y="168311"/>
                </a:lnTo>
                <a:lnTo>
                  <a:pt x="781685" y="168528"/>
                </a:lnTo>
                <a:lnTo>
                  <a:pt x="789178" y="171830"/>
                </a:lnTo>
                <a:close/>
              </a:path>
              <a:path w="1214628" h="237743">
                <a:moveTo>
                  <a:pt x="911732" y="194563"/>
                </a:moveTo>
                <a:lnTo>
                  <a:pt x="910904" y="193558"/>
                </a:lnTo>
                <a:lnTo>
                  <a:pt x="905041" y="183618"/>
                </a:lnTo>
                <a:lnTo>
                  <a:pt x="901564" y="228994"/>
                </a:lnTo>
                <a:lnTo>
                  <a:pt x="913327" y="233808"/>
                </a:lnTo>
                <a:lnTo>
                  <a:pt x="926345" y="236748"/>
                </a:lnTo>
                <a:lnTo>
                  <a:pt x="940562" y="237743"/>
                </a:lnTo>
                <a:lnTo>
                  <a:pt x="954246" y="236896"/>
                </a:lnTo>
                <a:lnTo>
                  <a:pt x="967474" y="234193"/>
                </a:lnTo>
                <a:lnTo>
                  <a:pt x="979456" y="229641"/>
                </a:lnTo>
                <a:lnTo>
                  <a:pt x="972566" y="194563"/>
                </a:lnTo>
                <a:lnTo>
                  <a:pt x="967788" y="199622"/>
                </a:lnTo>
                <a:lnTo>
                  <a:pt x="956626" y="205544"/>
                </a:lnTo>
                <a:lnTo>
                  <a:pt x="942720" y="207517"/>
                </a:lnTo>
                <a:lnTo>
                  <a:pt x="933316" y="206748"/>
                </a:lnTo>
                <a:lnTo>
                  <a:pt x="921268" y="202508"/>
                </a:lnTo>
                <a:lnTo>
                  <a:pt x="911732" y="194563"/>
                </a:lnTo>
                <a:close/>
              </a:path>
              <a:path w="1214628" h="237743">
                <a:moveTo>
                  <a:pt x="901564" y="228994"/>
                </a:moveTo>
                <a:lnTo>
                  <a:pt x="905041" y="183618"/>
                </a:lnTo>
                <a:lnTo>
                  <a:pt x="901338" y="171246"/>
                </a:lnTo>
                <a:lnTo>
                  <a:pt x="900049" y="156717"/>
                </a:lnTo>
                <a:lnTo>
                  <a:pt x="900101" y="153640"/>
                </a:lnTo>
                <a:lnTo>
                  <a:pt x="901812" y="139776"/>
                </a:lnTo>
                <a:lnTo>
                  <a:pt x="905766" y="127814"/>
                </a:lnTo>
                <a:lnTo>
                  <a:pt x="911732" y="117728"/>
                </a:lnTo>
                <a:lnTo>
                  <a:pt x="917626" y="112183"/>
                </a:lnTo>
                <a:lnTo>
                  <a:pt x="928705" y="106627"/>
                </a:lnTo>
                <a:lnTo>
                  <a:pt x="942720" y="104775"/>
                </a:lnTo>
                <a:lnTo>
                  <a:pt x="950697" y="105398"/>
                </a:lnTo>
                <a:lnTo>
                  <a:pt x="962786" y="109589"/>
                </a:lnTo>
                <a:lnTo>
                  <a:pt x="972566" y="117728"/>
                </a:lnTo>
                <a:lnTo>
                  <a:pt x="978951" y="128566"/>
                </a:lnTo>
                <a:lnTo>
                  <a:pt x="982201" y="140974"/>
                </a:lnTo>
                <a:lnTo>
                  <a:pt x="983233" y="155575"/>
                </a:lnTo>
                <a:lnTo>
                  <a:pt x="983202" y="158510"/>
                </a:lnTo>
                <a:lnTo>
                  <a:pt x="981859" y="173081"/>
                </a:lnTo>
                <a:lnTo>
                  <a:pt x="978385" y="185115"/>
                </a:lnTo>
                <a:lnTo>
                  <a:pt x="972566" y="194563"/>
                </a:lnTo>
                <a:lnTo>
                  <a:pt x="979456" y="229641"/>
                </a:lnTo>
                <a:lnTo>
                  <a:pt x="990081" y="223245"/>
                </a:lnTo>
                <a:lnTo>
                  <a:pt x="999236" y="215011"/>
                </a:lnTo>
                <a:lnTo>
                  <a:pt x="1007422" y="204918"/>
                </a:lnTo>
                <a:lnTo>
                  <a:pt x="1013308" y="194043"/>
                </a:lnTo>
                <a:lnTo>
                  <a:pt x="1017403" y="181998"/>
                </a:lnTo>
                <a:lnTo>
                  <a:pt x="1019794" y="168822"/>
                </a:lnTo>
                <a:lnTo>
                  <a:pt x="1020572" y="154558"/>
                </a:lnTo>
                <a:lnTo>
                  <a:pt x="1019946" y="141736"/>
                </a:lnTo>
                <a:lnTo>
                  <a:pt x="1017656" y="128290"/>
                </a:lnTo>
                <a:lnTo>
                  <a:pt x="1013641" y="116213"/>
                </a:lnTo>
                <a:lnTo>
                  <a:pt x="1007855" y="105498"/>
                </a:lnTo>
                <a:lnTo>
                  <a:pt x="1000251" y="96138"/>
                </a:lnTo>
                <a:lnTo>
                  <a:pt x="993597" y="89527"/>
                </a:lnTo>
                <a:lnTo>
                  <a:pt x="983445" y="82794"/>
                </a:lnTo>
                <a:lnTo>
                  <a:pt x="971713" y="78133"/>
                </a:lnTo>
                <a:lnTo>
                  <a:pt x="958458" y="75425"/>
                </a:lnTo>
                <a:lnTo>
                  <a:pt x="943737" y="74549"/>
                </a:lnTo>
                <a:lnTo>
                  <a:pt x="929577" y="75450"/>
                </a:lnTo>
                <a:lnTo>
                  <a:pt x="916468" y="78121"/>
                </a:lnTo>
                <a:lnTo>
                  <a:pt x="904481" y="82500"/>
                </a:lnTo>
                <a:lnTo>
                  <a:pt x="893660" y="88526"/>
                </a:lnTo>
                <a:lnTo>
                  <a:pt x="884047" y="96138"/>
                </a:lnTo>
                <a:lnTo>
                  <a:pt x="875822" y="106941"/>
                </a:lnTo>
                <a:lnTo>
                  <a:pt x="870162" y="117797"/>
                </a:lnTo>
                <a:lnTo>
                  <a:pt x="866056" y="129885"/>
                </a:lnTo>
                <a:lnTo>
                  <a:pt x="863555" y="143199"/>
                </a:lnTo>
                <a:lnTo>
                  <a:pt x="862711" y="157733"/>
                </a:lnTo>
                <a:lnTo>
                  <a:pt x="863458" y="170865"/>
                </a:lnTo>
                <a:lnTo>
                  <a:pt x="866018" y="184212"/>
                </a:lnTo>
                <a:lnTo>
                  <a:pt x="870341" y="196204"/>
                </a:lnTo>
                <a:lnTo>
                  <a:pt x="876370" y="206849"/>
                </a:lnTo>
                <a:lnTo>
                  <a:pt x="884047" y="216153"/>
                </a:lnTo>
                <a:lnTo>
                  <a:pt x="891111" y="222377"/>
                </a:lnTo>
                <a:lnTo>
                  <a:pt x="901564" y="228994"/>
                </a:lnTo>
                <a:close/>
              </a:path>
              <a:path w="1214628" h="237743">
                <a:moveTo>
                  <a:pt x="512953" y="155248"/>
                </a:moveTo>
                <a:lnTo>
                  <a:pt x="514217" y="140409"/>
                </a:lnTo>
                <a:lnTo>
                  <a:pt x="518011" y="128558"/>
                </a:lnTo>
                <a:lnTo>
                  <a:pt x="522478" y="121030"/>
                </a:lnTo>
                <a:lnTo>
                  <a:pt x="532016" y="111669"/>
                </a:lnTo>
                <a:lnTo>
                  <a:pt x="544458" y="108113"/>
                </a:lnTo>
                <a:lnTo>
                  <a:pt x="549147" y="108076"/>
                </a:lnTo>
                <a:lnTo>
                  <a:pt x="552450" y="109092"/>
                </a:lnTo>
                <a:lnTo>
                  <a:pt x="556641" y="110236"/>
                </a:lnTo>
                <a:lnTo>
                  <a:pt x="560959" y="111251"/>
                </a:lnTo>
                <a:lnTo>
                  <a:pt x="565150" y="113411"/>
                </a:lnTo>
                <a:lnTo>
                  <a:pt x="566293" y="114553"/>
                </a:lnTo>
                <a:lnTo>
                  <a:pt x="566293" y="77850"/>
                </a:lnTo>
                <a:lnTo>
                  <a:pt x="563118" y="75691"/>
                </a:lnTo>
                <a:lnTo>
                  <a:pt x="542797" y="75691"/>
                </a:lnTo>
                <a:lnTo>
                  <a:pt x="534289" y="77850"/>
                </a:lnTo>
                <a:lnTo>
                  <a:pt x="527812" y="84327"/>
                </a:lnTo>
                <a:lnTo>
                  <a:pt x="521462" y="89662"/>
                </a:lnTo>
                <a:lnTo>
                  <a:pt x="517144" y="96138"/>
                </a:lnTo>
                <a:lnTo>
                  <a:pt x="513969" y="104775"/>
                </a:lnTo>
                <a:lnTo>
                  <a:pt x="512953" y="104775"/>
                </a:lnTo>
                <a:lnTo>
                  <a:pt x="512953" y="77850"/>
                </a:lnTo>
                <a:lnTo>
                  <a:pt x="476631" y="77850"/>
                </a:lnTo>
                <a:lnTo>
                  <a:pt x="476631" y="234441"/>
                </a:lnTo>
                <a:lnTo>
                  <a:pt x="512953" y="234441"/>
                </a:lnTo>
                <a:lnTo>
                  <a:pt x="512953" y="155248"/>
                </a:lnTo>
                <a:close/>
              </a:path>
              <a:path w="1214628" h="237743">
                <a:moveTo>
                  <a:pt x="45662" y="16255"/>
                </a:moveTo>
                <a:lnTo>
                  <a:pt x="0" y="16255"/>
                </a:lnTo>
                <a:lnTo>
                  <a:pt x="0" y="234441"/>
                </a:lnTo>
                <a:lnTo>
                  <a:pt x="35191" y="234441"/>
                </a:lnTo>
                <a:lnTo>
                  <a:pt x="35187" y="96223"/>
                </a:lnTo>
                <a:lnTo>
                  <a:pt x="34983" y="84154"/>
                </a:lnTo>
                <a:lnTo>
                  <a:pt x="34124" y="70230"/>
                </a:lnTo>
                <a:lnTo>
                  <a:pt x="34124" y="60578"/>
                </a:lnTo>
                <a:lnTo>
                  <a:pt x="33058" y="56133"/>
                </a:lnTo>
                <a:lnTo>
                  <a:pt x="34124" y="56133"/>
                </a:lnTo>
                <a:lnTo>
                  <a:pt x="36258" y="64896"/>
                </a:lnTo>
                <a:lnTo>
                  <a:pt x="38392" y="71374"/>
                </a:lnTo>
                <a:lnTo>
                  <a:pt x="39458" y="75691"/>
                </a:lnTo>
                <a:lnTo>
                  <a:pt x="40557" y="78418"/>
                </a:lnTo>
                <a:lnTo>
                  <a:pt x="41804" y="81511"/>
                </a:lnTo>
                <a:lnTo>
                  <a:pt x="43753" y="86347"/>
                </a:lnTo>
                <a:lnTo>
                  <a:pt x="46561" y="93314"/>
                </a:lnTo>
                <a:lnTo>
                  <a:pt x="50385" y="102801"/>
                </a:lnTo>
                <a:lnTo>
                  <a:pt x="55381" y="115198"/>
                </a:lnTo>
                <a:lnTo>
                  <a:pt x="61707" y="130893"/>
                </a:lnTo>
                <a:lnTo>
                  <a:pt x="69519" y="150276"/>
                </a:lnTo>
                <a:lnTo>
                  <a:pt x="78974" y="173735"/>
                </a:lnTo>
                <a:lnTo>
                  <a:pt x="90229" y="201661"/>
                </a:lnTo>
                <a:lnTo>
                  <a:pt x="103441" y="234441"/>
                </a:lnTo>
                <a:lnTo>
                  <a:pt x="127965" y="234441"/>
                </a:lnTo>
                <a:lnTo>
                  <a:pt x="128075" y="234164"/>
                </a:lnTo>
                <a:lnTo>
                  <a:pt x="129177" y="231393"/>
                </a:lnTo>
                <a:lnTo>
                  <a:pt x="130478" y="228121"/>
                </a:lnTo>
                <a:lnTo>
                  <a:pt x="132481" y="223084"/>
                </a:lnTo>
                <a:lnTo>
                  <a:pt x="135337" y="215901"/>
                </a:lnTo>
                <a:lnTo>
                  <a:pt x="139198" y="206190"/>
                </a:lnTo>
                <a:lnTo>
                  <a:pt x="144216" y="193572"/>
                </a:lnTo>
                <a:lnTo>
                  <a:pt x="150541" y="177665"/>
                </a:lnTo>
                <a:lnTo>
                  <a:pt x="158325" y="158089"/>
                </a:lnTo>
                <a:lnTo>
                  <a:pt x="167720" y="134462"/>
                </a:lnTo>
                <a:lnTo>
                  <a:pt x="178877" y="106403"/>
                </a:lnTo>
                <a:lnTo>
                  <a:pt x="191947" y="73532"/>
                </a:lnTo>
                <a:lnTo>
                  <a:pt x="194081" y="70230"/>
                </a:lnTo>
                <a:lnTo>
                  <a:pt x="195148" y="62737"/>
                </a:lnTo>
                <a:lnTo>
                  <a:pt x="197281" y="56133"/>
                </a:lnTo>
                <a:lnTo>
                  <a:pt x="197135" y="58457"/>
                </a:lnTo>
                <a:lnTo>
                  <a:pt x="196487" y="72973"/>
                </a:lnTo>
                <a:lnTo>
                  <a:pt x="196249" y="85679"/>
                </a:lnTo>
                <a:lnTo>
                  <a:pt x="196215" y="234441"/>
                </a:lnTo>
                <a:lnTo>
                  <a:pt x="232473" y="234441"/>
                </a:lnTo>
                <a:lnTo>
                  <a:pt x="232473" y="16255"/>
                </a:lnTo>
                <a:lnTo>
                  <a:pt x="182359" y="16255"/>
                </a:lnTo>
                <a:lnTo>
                  <a:pt x="126898" y="153415"/>
                </a:lnTo>
                <a:lnTo>
                  <a:pt x="125089" y="158735"/>
                </a:lnTo>
                <a:lnTo>
                  <a:pt x="117309" y="181609"/>
                </a:lnTo>
                <a:lnTo>
                  <a:pt x="116243" y="181609"/>
                </a:lnTo>
                <a:lnTo>
                  <a:pt x="115633" y="178498"/>
                </a:lnTo>
                <a:lnTo>
                  <a:pt x="112301" y="167381"/>
                </a:lnTo>
                <a:lnTo>
                  <a:pt x="106641" y="153415"/>
                </a:lnTo>
                <a:lnTo>
                  <a:pt x="106048" y="151888"/>
                </a:lnTo>
                <a:lnTo>
                  <a:pt x="105059" y="149345"/>
                </a:lnTo>
                <a:lnTo>
                  <a:pt x="103332" y="144904"/>
                </a:lnTo>
                <a:lnTo>
                  <a:pt x="100662" y="138037"/>
                </a:lnTo>
                <a:lnTo>
                  <a:pt x="96843" y="128214"/>
                </a:lnTo>
                <a:lnTo>
                  <a:pt x="91669" y="114907"/>
                </a:lnTo>
                <a:lnTo>
                  <a:pt x="84935" y="97586"/>
                </a:lnTo>
                <a:lnTo>
                  <a:pt x="76435" y="75724"/>
                </a:lnTo>
                <a:lnTo>
                  <a:pt x="65963" y="48790"/>
                </a:lnTo>
                <a:lnTo>
                  <a:pt x="53314" y="16255"/>
                </a:lnTo>
                <a:lnTo>
                  <a:pt x="45662" y="16255"/>
                </a:lnTo>
                <a:close/>
              </a:path>
              <a:path w="1214628" h="237743">
                <a:moveTo>
                  <a:pt x="308190" y="33527"/>
                </a:moveTo>
                <a:lnTo>
                  <a:pt x="308190" y="27050"/>
                </a:lnTo>
                <a:lnTo>
                  <a:pt x="306057" y="22732"/>
                </a:lnTo>
                <a:lnTo>
                  <a:pt x="301790" y="18414"/>
                </a:lnTo>
                <a:lnTo>
                  <a:pt x="297522" y="14096"/>
                </a:lnTo>
                <a:lnTo>
                  <a:pt x="292188" y="11937"/>
                </a:lnTo>
                <a:lnTo>
                  <a:pt x="280466" y="11937"/>
                </a:lnTo>
                <a:lnTo>
                  <a:pt x="275132" y="14096"/>
                </a:lnTo>
                <a:lnTo>
                  <a:pt x="270865" y="18414"/>
                </a:lnTo>
                <a:lnTo>
                  <a:pt x="266598" y="21589"/>
                </a:lnTo>
                <a:lnTo>
                  <a:pt x="264464" y="27050"/>
                </a:lnTo>
                <a:lnTo>
                  <a:pt x="264464" y="38862"/>
                </a:lnTo>
                <a:lnTo>
                  <a:pt x="266598" y="44323"/>
                </a:lnTo>
                <a:lnTo>
                  <a:pt x="270865" y="48640"/>
                </a:lnTo>
                <a:lnTo>
                  <a:pt x="275132" y="51815"/>
                </a:lnTo>
                <a:lnTo>
                  <a:pt x="280466" y="53975"/>
                </a:lnTo>
                <a:lnTo>
                  <a:pt x="292188" y="53975"/>
                </a:lnTo>
                <a:lnTo>
                  <a:pt x="297522" y="51815"/>
                </a:lnTo>
                <a:lnTo>
                  <a:pt x="301790" y="48640"/>
                </a:lnTo>
                <a:lnTo>
                  <a:pt x="306057" y="44323"/>
                </a:lnTo>
                <a:lnTo>
                  <a:pt x="308190" y="38862"/>
                </a:lnTo>
                <a:lnTo>
                  <a:pt x="308190" y="33527"/>
                </a:lnTo>
                <a:close/>
              </a:path>
            </a:pathLst>
          </a:custGeom>
          <a:solidFill>
            <a:srgbClr val="FFFFFF"/>
          </a:solidFill>
        </p:spPr>
        <p:txBody>
          <a:bodyPr wrap="square" lIns="0" tIns="0" rIns="0" bIns="0" rtlCol="0">
            <a:noAutofit/>
          </a:bodyPr>
          <a:lstStyle/>
          <a:p>
            <a:endParaRPr sz="1799"/>
          </a:p>
        </p:txBody>
      </p:sp>
      <p:sp>
        <p:nvSpPr>
          <p:cNvPr id="6" name="object 6"/>
          <p:cNvSpPr txBox="1"/>
          <p:nvPr/>
        </p:nvSpPr>
        <p:spPr>
          <a:xfrm>
            <a:off x="4927600" y="5181601"/>
            <a:ext cx="4991100" cy="1511300"/>
          </a:xfrm>
          <a:prstGeom prst="rect">
            <a:avLst/>
          </a:prstGeom>
        </p:spPr>
        <p:txBody>
          <a:bodyPr wrap="square" lIns="0" tIns="0" rIns="0" bIns="0" rtlCol="0">
            <a:noAutofit/>
          </a:bodyPr>
          <a:lstStyle/>
          <a:p>
            <a:pPr>
              <a:lnSpc>
                <a:spcPts val="999"/>
              </a:lnSpc>
            </a:pPr>
            <a:endParaRPr sz="999" dirty="0"/>
          </a:p>
          <a:p>
            <a:pPr marL="144968">
              <a:lnSpc>
                <a:spcPts val="5351"/>
              </a:lnSpc>
              <a:spcBef>
                <a:spcPts val="8"/>
              </a:spcBef>
            </a:pPr>
            <a:r>
              <a:rPr lang="en-PH" sz="4800" b="1" spc="-94" baseline="1566" dirty="0" smtClean="0">
                <a:latin typeface="Segoe UI Light"/>
                <a:cs typeface="Segoe UI Light"/>
              </a:rPr>
              <a:t>Winston </a:t>
            </a:r>
            <a:r>
              <a:rPr lang="en-PH" sz="4800" b="1" spc="-94" baseline="1566" dirty="0" err="1" smtClean="0">
                <a:latin typeface="Segoe UI Light"/>
                <a:cs typeface="Segoe UI Light"/>
              </a:rPr>
              <a:t>Gubantes</a:t>
            </a:r>
            <a:endParaRPr lang="en-PH" sz="4800" b="1" spc="-94" baseline="1566" dirty="0" smtClean="0">
              <a:latin typeface="Segoe UI Light"/>
              <a:cs typeface="Segoe UI Light"/>
            </a:endParaRPr>
          </a:p>
          <a:p>
            <a:pPr marL="144968">
              <a:spcBef>
                <a:spcPts val="8"/>
              </a:spcBef>
            </a:pPr>
            <a:r>
              <a:rPr lang="en-PH" sz="3200" i="1" spc="-94" baseline="1566" dirty="0" smtClean="0">
                <a:latin typeface="Segoe UI Light"/>
                <a:cs typeface="Segoe UI Light"/>
              </a:rPr>
              <a:t>Independent .NET / </a:t>
            </a:r>
            <a:r>
              <a:rPr lang="en-PH" sz="3200" i="1" spc="-94" baseline="1566" dirty="0" err="1" smtClean="0">
                <a:latin typeface="Segoe UI Light"/>
                <a:cs typeface="Segoe UI Light"/>
              </a:rPr>
              <a:t>Xamarin</a:t>
            </a:r>
            <a:r>
              <a:rPr lang="en-PH" sz="3200" i="1" spc="-94" baseline="1566" dirty="0" smtClean="0">
                <a:latin typeface="Segoe UI Light"/>
                <a:cs typeface="Segoe UI Light"/>
              </a:rPr>
              <a:t> Developer</a:t>
            </a:r>
          </a:p>
          <a:p>
            <a:pPr marL="144968">
              <a:spcBef>
                <a:spcPts val="8"/>
              </a:spcBef>
            </a:pPr>
            <a:endParaRPr lang="en-PH" sz="3200" i="1" spc="-94" baseline="1566" dirty="0">
              <a:latin typeface="Segoe UI Light"/>
              <a:cs typeface="Segoe UI Light"/>
            </a:endParaRPr>
          </a:p>
        </p:txBody>
      </p:sp>
      <p:sp>
        <p:nvSpPr>
          <p:cNvPr id="5" name="object 5"/>
          <p:cNvSpPr txBox="1"/>
          <p:nvPr/>
        </p:nvSpPr>
        <p:spPr>
          <a:xfrm>
            <a:off x="455693" y="467606"/>
            <a:ext cx="179387" cy="178779"/>
          </a:xfrm>
          <a:prstGeom prst="rect">
            <a:avLst/>
          </a:prstGeom>
        </p:spPr>
        <p:txBody>
          <a:bodyPr wrap="square" lIns="0" tIns="0" rIns="0" bIns="0" rtlCol="0">
            <a:noAutofit/>
          </a:bodyPr>
          <a:lstStyle/>
          <a:p>
            <a:pPr marL="25380">
              <a:lnSpc>
                <a:spcPts val="999"/>
              </a:lnSpc>
            </a:pPr>
            <a:endParaRPr sz="999"/>
          </a:p>
        </p:txBody>
      </p:sp>
      <p:sp>
        <p:nvSpPr>
          <p:cNvPr id="4" name="object 4"/>
          <p:cNvSpPr txBox="1"/>
          <p:nvPr/>
        </p:nvSpPr>
        <p:spPr>
          <a:xfrm>
            <a:off x="635081" y="467606"/>
            <a:ext cx="178323" cy="178779"/>
          </a:xfrm>
          <a:prstGeom prst="rect">
            <a:avLst/>
          </a:prstGeom>
        </p:spPr>
        <p:txBody>
          <a:bodyPr wrap="square" lIns="0" tIns="0" rIns="0" bIns="0" rtlCol="0">
            <a:noAutofit/>
          </a:bodyPr>
          <a:lstStyle/>
          <a:p>
            <a:pPr marL="25380">
              <a:lnSpc>
                <a:spcPts val="999"/>
              </a:lnSpc>
            </a:pPr>
            <a:endParaRPr sz="999"/>
          </a:p>
        </p:txBody>
      </p:sp>
      <p:sp>
        <p:nvSpPr>
          <p:cNvPr id="3" name="object 3"/>
          <p:cNvSpPr txBox="1"/>
          <p:nvPr/>
        </p:nvSpPr>
        <p:spPr>
          <a:xfrm>
            <a:off x="455693" y="646387"/>
            <a:ext cx="179387" cy="178779"/>
          </a:xfrm>
          <a:prstGeom prst="rect">
            <a:avLst/>
          </a:prstGeom>
        </p:spPr>
        <p:txBody>
          <a:bodyPr wrap="square" lIns="0" tIns="0" rIns="0" bIns="0" rtlCol="0">
            <a:noAutofit/>
          </a:bodyPr>
          <a:lstStyle/>
          <a:p>
            <a:pPr marL="25380">
              <a:lnSpc>
                <a:spcPts val="999"/>
              </a:lnSpc>
            </a:pPr>
            <a:endParaRPr sz="999"/>
          </a:p>
        </p:txBody>
      </p:sp>
      <p:sp>
        <p:nvSpPr>
          <p:cNvPr id="2" name="object 2"/>
          <p:cNvSpPr txBox="1"/>
          <p:nvPr/>
        </p:nvSpPr>
        <p:spPr>
          <a:xfrm>
            <a:off x="635081" y="646387"/>
            <a:ext cx="178323" cy="178779"/>
          </a:xfrm>
          <a:prstGeom prst="rect">
            <a:avLst/>
          </a:prstGeom>
        </p:spPr>
        <p:txBody>
          <a:bodyPr wrap="square" lIns="0" tIns="0" rIns="0" bIns="0" rtlCol="0">
            <a:noAutofit/>
          </a:bodyPr>
          <a:lstStyle/>
          <a:p>
            <a:pPr marL="25380">
              <a:lnSpc>
                <a:spcPts val="999"/>
              </a:lnSpc>
            </a:pPr>
            <a:endParaRPr sz="999"/>
          </a:p>
        </p:txBody>
      </p:sp>
      <p:pic>
        <p:nvPicPr>
          <p:cNvPr id="18" name="Picture 1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045700" y="4813300"/>
            <a:ext cx="1882331" cy="1889126"/>
          </a:xfrm>
          <a:prstGeom prst="rect">
            <a:avLst/>
          </a:prstGeom>
        </p:spPr>
      </p:pic>
      <p:sp>
        <p:nvSpPr>
          <p:cNvPr id="15" name="TextBox 14"/>
          <p:cNvSpPr txBox="1"/>
          <p:nvPr/>
        </p:nvSpPr>
        <p:spPr>
          <a:xfrm>
            <a:off x="5930900" y="228600"/>
            <a:ext cx="6848475" cy="1623008"/>
          </a:xfrm>
          <a:prstGeom prst="rect">
            <a:avLst/>
          </a:prstGeom>
          <a:noFill/>
        </p:spPr>
        <p:txBody>
          <a:bodyPr wrap="square" lIns="182880" tIns="146304" rIns="182880" bIns="146304" rtlCol="0">
            <a:spAutoFit/>
          </a:bodyPr>
          <a:lstStyle/>
          <a:p>
            <a:pPr marL="144968" marR="289828">
              <a:lnSpc>
                <a:spcPts val="5176"/>
              </a:lnSpc>
              <a:spcBef>
                <a:spcPts val="1275"/>
              </a:spcBef>
            </a:pPr>
            <a:r>
              <a:rPr lang="en-PH" sz="3200" b="1" spc="-100" dirty="0" smtClean="0">
                <a:latin typeface="Segoe UI Light"/>
                <a:cs typeface="Segoe UI Light"/>
              </a:rPr>
              <a:t>Cross-platform Mobile Development</a:t>
            </a:r>
            <a:endParaRPr lang="en-PH" sz="3200" b="1" spc="-94" baseline="1566" dirty="0" smtClean="0">
              <a:latin typeface="Segoe UI Light"/>
              <a:cs typeface="Segoe UI Light"/>
            </a:endParaRPr>
          </a:p>
          <a:p>
            <a:pPr marL="144968">
              <a:spcBef>
                <a:spcPts val="8"/>
              </a:spcBef>
            </a:pPr>
            <a:r>
              <a:rPr lang="en-PH" sz="3200" spc="-94" baseline="1566" dirty="0" smtClean="0">
                <a:latin typeface="Segoe UI Light"/>
                <a:cs typeface="Segoe UI Light"/>
              </a:rPr>
              <a:t>With </a:t>
            </a:r>
            <a:r>
              <a:rPr lang="en-PH" sz="3200" spc="-94" baseline="1566" dirty="0" err="1" smtClean="0">
                <a:latin typeface="Segoe UI Light"/>
                <a:cs typeface="Segoe UI Light"/>
              </a:rPr>
              <a:t>Xamarin</a:t>
            </a:r>
            <a:r>
              <a:rPr lang="en-PH" sz="3200" spc="-94" baseline="1566" dirty="0" smtClean="0">
                <a:latin typeface="Segoe UI Light"/>
                <a:cs typeface="Segoe UI Light"/>
              </a:rPr>
              <a:t> and Visual Studio</a:t>
            </a:r>
          </a:p>
          <a:p>
            <a:pPr>
              <a:lnSpc>
                <a:spcPct val="90000"/>
              </a:lnSpc>
              <a:spcAft>
                <a:spcPts val="600"/>
              </a:spcAft>
            </a:pPr>
            <a:endParaRPr lang="en-PH" sz="2400" dirty="0" err="1" smtClean="0">
              <a:gradFill>
                <a:gsLst>
                  <a:gs pos="2917">
                    <a:schemeClr val="tx1"/>
                  </a:gs>
                  <a:gs pos="30000">
                    <a:schemeClr val="tx1"/>
                  </a:gs>
                </a:gsLst>
                <a:lin ang="5400000" scaled="0"/>
              </a:gradFill>
            </a:endParaRPr>
          </a:p>
        </p:txBody>
      </p:sp>
    </p:spTree>
    <p:extLst>
      <p:ext uri="{BB962C8B-B14F-4D97-AF65-F5344CB8AC3E}">
        <p14:creationId xmlns="" xmlns:p14="http://schemas.microsoft.com/office/powerpoint/2010/main" val="11474404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ScrollView</a:t>
            </a:r>
            <a:endParaRPr lang="en-US" dirty="0"/>
          </a:p>
        </p:txBody>
      </p:sp>
      <p:pic>
        <p:nvPicPr>
          <p:cNvPr id="4" name="ScrollView.mp4">
            <a:hlinkClick r:id="" action="ppaction://media"/>
          </p:cNvPr>
          <p:cNvPicPr>
            <a:picLocks noRot="1" noChangeAspect="1"/>
          </p:cNvPicPr>
          <p:nvPr>
            <a:videoFile r:link="rId1"/>
          </p:nvPr>
        </p:nvPicPr>
        <p:blipFill>
          <a:blip r:embed="rId4"/>
          <a:stretch>
            <a:fillRect/>
          </a:stretch>
        </p:blipFill>
        <p:spPr>
          <a:xfrm>
            <a:off x="542947" y="1114671"/>
            <a:ext cx="11305615" cy="559522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Tips and Tricks</a:t>
            </a:r>
            <a:endParaRPr lang="en-US" dirty="0"/>
          </a:p>
        </p:txBody>
      </p:sp>
      <p:pic>
        <p:nvPicPr>
          <p:cNvPr id="5" name="TipsTricks.mp4">
            <a:hlinkClick r:id="" action="ppaction://media"/>
          </p:cNvPr>
          <p:cNvPicPr>
            <a:picLocks noRot="1" noChangeAspect="1"/>
          </p:cNvPicPr>
          <p:nvPr>
            <a:videoFile r:link="rId1"/>
          </p:nvPr>
        </p:nvPicPr>
        <p:blipFill>
          <a:blip r:embed="rId4"/>
          <a:stretch>
            <a:fillRect/>
          </a:stretch>
        </p:blipFill>
        <p:spPr>
          <a:xfrm>
            <a:off x="605307" y="1101792"/>
            <a:ext cx="11178862" cy="559522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4636" y="2911430"/>
            <a:ext cx="6308609" cy="1200329"/>
          </a:xfrm>
          <a:prstGeom prst="rect">
            <a:avLst/>
          </a:prstGeom>
        </p:spPr>
        <p:txBody>
          <a:bodyPr wrap="square">
            <a:spAutoFit/>
          </a:bodyPr>
          <a:lstStyle/>
          <a:p>
            <a:pPr algn="ctr"/>
            <a:r>
              <a:rPr lang="en-US" sz="7200" dirty="0" smtClean="0"/>
              <a:t>Question?</a:t>
            </a:r>
            <a:endParaRPr lang="en-PH" sz="7200" dirty="0"/>
          </a:p>
        </p:txBody>
      </p:sp>
    </p:spTree>
    <p:extLst>
      <p:ext uri="{BB962C8B-B14F-4D97-AF65-F5344CB8AC3E}">
        <p14:creationId xmlns="" xmlns:p14="http://schemas.microsoft.com/office/powerpoint/2010/main" val="14506379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MVVM Pattern Motivation</a:t>
            </a:r>
            <a:endParaRPr lang="en-US" dirty="0"/>
          </a:p>
        </p:txBody>
      </p:sp>
      <p:sp>
        <p:nvSpPr>
          <p:cNvPr id="4" name="Text Placeholder 1"/>
          <p:cNvSpPr txBox="1">
            <a:spLocks/>
          </p:cNvSpPr>
          <p:nvPr/>
        </p:nvSpPr>
        <p:spPr>
          <a:xfrm>
            <a:off x="789257" y="2614412"/>
            <a:ext cx="11239610" cy="2107842"/>
          </a:xfrm>
          <a:prstGeom prst="rect">
            <a:avLst/>
          </a:prstGeom>
        </p:spPr>
        <p:txBody>
          <a:bodyPr/>
          <a:lstStyle/>
          <a:p>
            <a:pPr marL="342900" lvl="0" indent="-342900">
              <a:lnSpc>
                <a:spcPct val="90000"/>
              </a:lnSpc>
              <a:spcBef>
                <a:spcPct val="20000"/>
              </a:spcBef>
              <a:buSzPct val="90000"/>
              <a:buFont typeface="Arial" pitchFamily="34" charset="0"/>
              <a:buChar char="•"/>
              <a:defRPr/>
            </a:pPr>
            <a:r>
              <a:rPr lang="en-PH" sz="4000" dirty="0" smtClean="0">
                <a:latin typeface="+mj-lt"/>
              </a:rPr>
              <a:t>It provides separation of concerns </a:t>
            </a:r>
          </a:p>
          <a:p>
            <a:pPr marL="342900" lvl="0" indent="-342900">
              <a:lnSpc>
                <a:spcPct val="90000"/>
              </a:lnSpc>
              <a:spcBef>
                <a:spcPct val="20000"/>
              </a:spcBef>
              <a:buSzPct val="90000"/>
              <a:buFont typeface="Arial" pitchFamily="34" charset="0"/>
              <a:buChar char="•"/>
              <a:defRPr/>
            </a:pPr>
            <a:r>
              <a:rPr lang="en-PH" sz="4000" dirty="0" smtClean="0">
                <a:latin typeface="+mj-lt"/>
              </a:rPr>
              <a:t>It enables a developer-designer workflow</a:t>
            </a:r>
          </a:p>
          <a:p>
            <a:pPr marL="342900" lvl="0" indent="-342900">
              <a:lnSpc>
                <a:spcPct val="90000"/>
              </a:lnSpc>
              <a:spcBef>
                <a:spcPct val="20000"/>
              </a:spcBef>
              <a:buSzPct val="90000"/>
              <a:buFont typeface="Arial" pitchFamily="34" charset="0"/>
              <a:buChar char="•"/>
              <a:defRPr/>
            </a:pPr>
            <a:r>
              <a:rPr lang="en-PH" sz="4000" dirty="0" smtClean="0">
                <a:latin typeface="+mj-lt"/>
              </a:rPr>
              <a:t>It increases application testability</a:t>
            </a:r>
            <a:endParaRPr lang="en-US" sz="4000" dirty="0" smtClean="0">
              <a:gradFill>
                <a:gsLst>
                  <a:gs pos="1250">
                    <a:schemeClr val="tx1"/>
                  </a:gs>
                  <a:gs pos="100000">
                    <a:schemeClr val="tx1"/>
                  </a:gs>
                </a:gsLst>
                <a:lin ang="5400000" scaled="0"/>
              </a:gradFill>
              <a:latin typeface="+mj-lt"/>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MVVM Pattern</a:t>
            </a:r>
            <a:endParaRPr lang="en-US" dirty="0"/>
          </a:p>
        </p:txBody>
      </p:sp>
      <p:pic>
        <p:nvPicPr>
          <p:cNvPr id="1027" name="Picture 3" descr="D:\Floating Action Images\mvvm-light.png"/>
          <p:cNvPicPr>
            <a:picLocks noChangeAspect="1" noChangeArrowheads="1"/>
          </p:cNvPicPr>
          <p:nvPr/>
        </p:nvPicPr>
        <p:blipFill>
          <a:blip r:embed="rId3"/>
          <a:srcRect/>
          <a:stretch>
            <a:fillRect/>
          </a:stretch>
        </p:blipFill>
        <p:spPr bwMode="auto">
          <a:xfrm>
            <a:off x="918021" y="2098968"/>
            <a:ext cx="10564447" cy="3155614"/>
          </a:xfrm>
          <a:prstGeom prst="rect">
            <a:avLst/>
          </a:prstGeom>
          <a:noFill/>
        </p:spPr>
      </p:pic>
      <p:sp>
        <p:nvSpPr>
          <p:cNvPr id="6" name="TextBox 5"/>
          <p:cNvSpPr txBox="1"/>
          <p:nvPr/>
        </p:nvSpPr>
        <p:spPr>
          <a:xfrm>
            <a:off x="4739424" y="5396248"/>
            <a:ext cx="3000777" cy="627864"/>
          </a:xfrm>
          <a:prstGeom prst="rect">
            <a:avLst/>
          </a:prstGeom>
          <a:noFill/>
        </p:spPr>
        <p:txBody>
          <a:bodyPr wrap="square" lIns="182880" tIns="146304" rIns="182880" bIns="146304" rtlCol="0">
            <a:spAutoFit/>
          </a:bodyPr>
          <a:lstStyle/>
          <a:p>
            <a:pPr>
              <a:lnSpc>
                <a:spcPct val="90000"/>
              </a:lnSpc>
              <a:spcAft>
                <a:spcPts val="600"/>
              </a:spcAft>
            </a:pPr>
            <a:r>
              <a:rPr lang="en-PH" sz="2400" dirty="0" smtClean="0">
                <a:gradFill>
                  <a:gsLst>
                    <a:gs pos="2917">
                      <a:schemeClr val="tx1"/>
                    </a:gs>
                    <a:gs pos="30000">
                      <a:schemeClr val="tx1"/>
                    </a:gs>
                  </a:gsLst>
                  <a:lin ang="5400000" scaled="0"/>
                </a:gradFill>
              </a:rPr>
              <a:t>Presentation Logic</a:t>
            </a:r>
          </a:p>
        </p:txBody>
      </p:sp>
      <p:sp>
        <p:nvSpPr>
          <p:cNvPr id="7" name="TextBox 6"/>
          <p:cNvSpPr txBox="1"/>
          <p:nvPr/>
        </p:nvSpPr>
        <p:spPr>
          <a:xfrm>
            <a:off x="978794" y="5007736"/>
            <a:ext cx="2459865" cy="960263"/>
          </a:xfrm>
          <a:prstGeom prst="rect">
            <a:avLst/>
          </a:prstGeom>
          <a:noFill/>
        </p:spPr>
        <p:txBody>
          <a:bodyPr wrap="square" lIns="182880" tIns="146304" rIns="182880" bIns="146304" rtlCol="0">
            <a:spAutoFit/>
          </a:bodyPr>
          <a:lstStyle/>
          <a:p>
            <a:pPr>
              <a:lnSpc>
                <a:spcPct val="90000"/>
              </a:lnSpc>
              <a:spcAft>
                <a:spcPts val="600"/>
              </a:spcAft>
            </a:pPr>
            <a:r>
              <a:rPr lang="en-PH" sz="2400" dirty="0" smtClean="0">
                <a:gradFill>
                  <a:gsLst>
                    <a:gs pos="2917">
                      <a:schemeClr val="tx1"/>
                    </a:gs>
                    <a:gs pos="30000">
                      <a:schemeClr val="tx1"/>
                    </a:gs>
                  </a:gsLst>
                  <a:lin ang="5400000" scaled="0"/>
                </a:gradFill>
              </a:rPr>
              <a:t>UI and UI Logic (Code Behind)</a:t>
            </a:r>
          </a:p>
        </p:txBody>
      </p:sp>
      <p:sp>
        <p:nvSpPr>
          <p:cNvPr id="8" name="TextBox 7"/>
          <p:cNvSpPr txBox="1"/>
          <p:nvPr/>
        </p:nvSpPr>
        <p:spPr>
          <a:xfrm>
            <a:off x="9659155" y="4915436"/>
            <a:ext cx="1429555" cy="627864"/>
          </a:xfrm>
          <a:prstGeom prst="rect">
            <a:avLst/>
          </a:prstGeom>
          <a:noFill/>
        </p:spPr>
        <p:txBody>
          <a:bodyPr wrap="square" lIns="182880" tIns="146304" rIns="182880" bIns="146304" rtlCol="0">
            <a:spAutoFit/>
          </a:bodyPr>
          <a:lstStyle/>
          <a:p>
            <a:pPr>
              <a:lnSpc>
                <a:spcPct val="90000"/>
              </a:lnSpc>
              <a:spcAft>
                <a:spcPts val="600"/>
              </a:spcAft>
            </a:pPr>
            <a:r>
              <a:rPr lang="en-PH" sz="2400" dirty="0" smtClean="0">
                <a:gradFill>
                  <a:gsLst>
                    <a:gs pos="2917">
                      <a:schemeClr val="tx1"/>
                    </a:gs>
                    <a:gs pos="30000">
                      <a:schemeClr val="tx1"/>
                    </a:gs>
                  </a:gsLst>
                  <a:lin ang="5400000" scaled="0"/>
                </a:gradFill>
              </a:rPr>
              <a:t>Entities</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MVVM in action</a:t>
            </a:r>
            <a:endParaRPr lang="en-US" dirty="0"/>
          </a:p>
        </p:txBody>
      </p:sp>
      <p:pic>
        <p:nvPicPr>
          <p:cNvPr id="4" name="MVVMInAction.mp4">
            <a:hlinkClick r:id="" action="ppaction://media"/>
          </p:cNvPr>
          <p:cNvPicPr>
            <a:picLocks noRot="1" noChangeAspect="1"/>
          </p:cNvPicPr>
          <p:nvPr>
            <a:videoFile r:link="rId1"/>
          </p:nvPr>
        </p:nvPicPr>
        <p:blipFill>
          <a:blip r:embed="rId4"/>
          <a:stretch>
            <a:fillRect/>
          </a:stretch>
        </p:blipFill>
        <p:spPr>
          <a:xfrm>
            <a:off x="555827" y="1127548"/>
            <a:ext cx="11279858" cy="56596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MVVM Frameworks</a:t>
            </a:r>
            <a:endParaRPr lang="en-US" dirty="0"/>
          </a:p>
        </p:txBody>
      </p:sp>
      <p:sp>
        <p:nvSpPr>
          <p:cNvPr id="10" name="Text Placeholder 1"/>
          <p:cNvSpPr txBox="1">
            <a:spLocks/>
          </p:cNvSpPr>
          <p:nvPr/>
        </p:nvSpPr>
        <p:spPr>
          <a:xfrm>
            <a:off x="802136" y="2034862"/>
            <a:ext cx="11239610" cy="3206839"/>
          </a:xfrm>
          <a:prstGeom prst="rect">
            <a:avLst/>
          </a:prstGeom>
        </p:spPr>
        <p:txBody>
          <a:bodyPr/>
          <a:lstStyle/>
          <a:p>
            <a:pPr marL="342900" lvl="0" indent="-342900">
              <a:lnSpc>
                <a:spcPct val="90000"/>
              </a:lnSpc>
              <a:spcBef>
                <a:spcPct val="20000"/>
              </a:spcBef>
              <a:buSzPct val="90000"/>
              <a:buFont typeface="Arial" pitchFamily="34" charset="0"/>
              <a:buChar char="•"/>
              <a:defRPr/>
            </a:pPr>
            <a:r>
              <a:rPr lang="en-PH" sz="4000" dirty="0" smtClean="0">
                <a:latin typeface="+mj-lt"/>
              </a:rPr>
              <a:t>PRISM</a:t>
            </a:r>
          </a:p>
          <a:p>
            <a:pPr marL="342900" lvl="0" indent="-342900">
              <a:lnSpc>
                <a:spcPct val="90000"/>
              </a:lnSpc>
              <a:spcBef>
                <a:spcPct val="20000"/>
              </a:spcBef>
              <a:buSzPct val="90000"/>
              <a:buFont typeface="Arial" pitchFamily="34" charset="0"/>
              <a:buChar char="•"/>
              <a:defRPr/>
            </a:pPr>
            <a:r>
              <a:rPr lang="en-PH" sz="4000" dirty="0" smtClean="0">
                <a:latin typeface="+mj-lt"/>
              </a:rPr>
              <a:t>MVVM Light</a:t>
            </a:r>
          </a:p>
          <a:p>
            <a:pPr marL="342900" lvl="0" indent="-342900">
              <a:lnSpc>
                <a:spcPct val="90000"/>
              </a:lnSpc>
              <a:spcBef>
                <a:spcPct val="20000"/>
              </a:spcBef>
              <a:buSzPct val="90000"/>
              <a:buFont typeface="Arial" pitchFamily="34" charset="0"/>
              <a:buChar char="•"/>
              <a:defRPr/>
            </a:pPr>
            <a:r>
              <a:rPr lang="en-PH" sz="4000" dirty="0" smtClean="0">
                <a:latin typeface="+mj-lt"/>
              </a:rPr>
              <a:t>Fresh MVVM</a:t>
            </a:r>
          </a:p>
          <a:p>
            <a:pPr marL="342900" lvl="0" indent="-342900">
              <a:lnSpc>
                <a:spcPct val="90000"/>
              </a:lnSpc>
              <a:spcBef>
                <a:spcPct val="20000"/>
              </a:spcBef>
              <a:buSzPct val="90000"/>
              <a:buFont typeface="Arial" pitchFamily="34" charset="0"/>
              <a:buChar char="•"/>
              <a:defRPr/>
            </a:pPr>
            <a:r>
              <a:rPr lang="en-US" sz="4000" dirty="0" err="1" smtClean="0">
                <a:gradFill>
                  <a:gsLst>
                    <a:gs pos="1250">
                      <a:schemeClr val="tx1"/>
                    </a:gs>
                    <a:gs pos="100000">
                      <a:schemeClr val="tx1"/>
                    </a:gs>
                  </a:gsLst>
                  <a:lin ang="5400000" scaled="0"/>
                </a:gradFill>
                <a:latin typeface="+mj-lt"/>
              </a:rPr>
              <a:t>ReactiveUI</a:t>
            </a:r>
            <a:endParaRPr lang="en-US" sz="4000" dirty="0" smtClean="0">
              <a:gradFill>
                <a:gsLst>
                  <a:gs pos="1250">
                    <a:schemeClr val="tx1"/>
                  </a:gs>
                  <a:gs pos="100000">
                    <a:schemeClr val="tx1"/>
                  </a:gs>
                </a:gsLst>
                <a:lin ang="5400000" scaled="0"/>
              </a:gradFill>
              <a:latin typeface="+mj-lt"/>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Why should use MVVM Framework?</a:t>
            </a:r>
            <a:endParaRPr lang="en-US" dirty="0"/>
          </a:p>
        </p:txBody>
      </p:sp>
      <p:sp>
        <p:nvSpPr>
          <p:cNvPr id="4" name="Text Placeholder 1"/>
          <p:cNvSpPr txBox="1">
            <a:spLocks/>
          </p:cNvSpPr>
          <p:nvPr/>
        </p:nvSpPr>
        <p:spPr>
          <a:xfrm>
            <a:off x="802136" y="2034862"/>
            <a:ext cx="11239610" cy="3206839"/>
          </a:xfrm>
          <a:prstGeom prst="rect">
            <a:avLst/>
          </a:prstGeom>
        </p:spPr>
        <p:txBody>
          <a:bodyPr/>
          <a:lstStyle/>
          <a:p>
            <a:pPr marL="342900" lvl="0" indent="-342900">
              <a:lnSpc>
                <a:spcPct val="90000"/>
              </a:lnSpc>
              <a:spcBef>
                <a:spcPct val="20000"/>
              </a:spcBef>
              <a:buSzPct val="90000"/>
              <a:buFont typeface="Arial" pitchFamily="34" charset="0"/>
              <a:buChar char="•"/>
              <a:defRPr/>
            </a:pPr>
            <a:r>
              <a:rPr lang="en-PH" sz="4000" dirty="0" smtClean="0">
                <a:latin typeface="+mj-lt"/>
              </a:rPr>
              <a:t>Navigation</a:t>
            </a:r>
          </a:p>
          <a:p>
            <a:pPr marL="342900" lvl="0" indent="-342900">
              <a:lnSpc>
                <a:spcPct val="90000"/>
              </a:lnSpc>
              <a:spcBef>
                <a:spcPct val="20000"/>
              </a:spcBef>
              <a:buSzPct val="90000"/>
              <a:buFont typeface="Arial" pitchFamily="34" charset="0"/>
              <a:buChar char="•"/>
              <a:defRPr/>
            </a:pPr>
            <a:r>
              <a:rPr lang="en-PH" sz="4000" dirty="0" smtClean="0">
                <a:gradFill>
                  <a:gsLst>
                    <a:gs pos="1250">
                      <a:schemeClr val="tx1"/>
                    </a:gs>
                    <a:gs pos="100000">
                      <a:schemeClr val="tx1"/>
                    </a:gs>
                  </a:gsLst>
                  <a:lin ang="5400000" scaled="0"/>
                </a:gradFill>
                <a:latin typeface="+mj-lt"/>
              </a:rPr>
              <a:t>Dependency Injection</a:t>
            </a:r>
          </a:p>
          <a:p>
            <a:pPr marL="342900" lvl="0" indent="-342900">
              <a:lnSpc>
                <a:spcPct val="90000"/>
              </a:lnSpc>
              <a:spcBef>
                <a:spcPct val="20000"/>
              </a:spcBef>
              <a:buSzPct val="90000"/>
              <a:buFont typeface="Arial" pitchFamily="34" charset="0"/>
              <a:buChar char="•"/>
              <a:defRPr/>
            </a:pPr>
            <a:r>
              <a:rPr lang="en-PH" sz="4000" dirty="0" smtClean="0">
                <a:latin typeface="+mj-lt"/>
              </a:rPr>
              <a:t>Maintainability</a:t>
            </a:r>
            <a:endParaRPr lang="en-US" sz="4000" dirty="0" smtClean="0">
              <a:gradFill>
                <a:gsLst>
                  <a:gs pos="1250">
                    <a:schemeClr val="tx1"/>
                  </a:gs>
                  <a:gs pos="100000">
                    <a:schemeClr val="tx1"/>
                  </a:gs>
                </a:gsLst>
                <a:lin ang="5400000" scaled="0"/>
              </a:gradFill>
              <a:latin typeface="+mj-lt"/>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4636" y="2911430"/>
            <a:ext cx="6308609" cy="1200329"/>
          </a:xfrm>
          <a:prstGeom prst="rect">
            <a:avLst/>
          </a:prstGeom>
        </p:spPr>
        <p:txBody>
          <a:bodyPr wrap="square">
            <a:spAutoFit/>
          </a:bodyPr>
          <a:lstStyle/>
          <a:p>
            <a:pPr algn="ctr"/>
            <a:r>
              <a:rPr lang="en-US" sz="7200" dirty="0" smtClean="0"/>
              <a:t>Question?</a:t>
            </a:r>
            <a:endParaRPr lang="en-PH" sz="7200" dirty="0"/>
          </a:p>
        </p:txBody>
      </p:sp>
    </p:spTree>
    <p:extLst>
      <p:ext uri="{BB962C8B-B14F-4D97-AF65-F5344CB8AC3E}">
        <p14:creationId xmlns="" xmlns:p14="http://schemas.microsoft.com/office/powerpoint/2010/main" val="14506379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4636" y="2911430"/>
            <a:ext cx="6308609" cy="1200329"/>
          </a:xfrm>
          <a:prstGeom prst="rect">
            <a:avLst/>
          </a:prstGeom>
        </p:spPr>
        <p:txBody>
          <a:bodyPr wrap="square">
            <a:spAutoFit/>
          </a:bodyPr>
          <a:lstStyle/>
          <a:p>
            <a:pPr algn="ctr"/>
            <a:r>
              <a:rPr lang="en-US" sz="7200" dirty="0" smtClean="0"/>
              <a:t>Exercises</a:t>
            </a:r>
            <a:endParaRPr lang="en-PH" sz="7200" dirty="0"/>
          </a:p>
        </p:txBody>
      </p:sp>
    </p:spTree>
    <p:extLst>
      <p:ext uri="{BB962C8B-B14F-4D97-AF65-F5344CB8AC3E}">
        <p14:creationId xmlns="" xmlns:p14="http://schemas.microsoft.com/office/powerpoint/2010/main" val="14506379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4884738" y="2768958"/>
            <a:ext cx="7315203" cy="2107842"/>
          </a:xfrm>
          <a:prstGeom prst="rect">
            <a:avLst/>
          </a:prstGeom>
        </p:spPr>
        <p:txBody>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smtClean="0">
                <a:ln>
                  <a:noFill/>
                </a:ln>
                <a:gradFill>
                  <a:gsLst>
                    <a:gs pos="1250">
                      <a:schemeClr val="tx1"/>
                    </a:gs>
                    <a:gs pos="100000">
                      <a:schemeClr val="tx1"/>
                    </a:gs>
                  </a:gsLst>
                  <a:lin ang="5400000" scaled="0"/>
                </a:gradFill>
                <a:effectLst/>
                <a:uLnTx/>
                <a:uFillTx/>
                <a:latin typeface="+mj-lt"/>
                <a:ea typeface="+mn-ea"/>
                <a:cs typeface="+mn-cs"/>
              </a:rPr>
              <a:t>Visual Studio 2017</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4000" dirty="0" smtClean="0">
                <a:gradFill>
                  <a:gsLst>
                    <a:gs pos="1250">
                      <a:schemeClr val="tx1"/>
                    </a:gs>
                    <a:gs pos="100000">
                      <a:schemeClr val="tx1"/>
                    </a:gs>
                  </a:gsLst>
                  <a:lin ang="5400000" scaled="0"/>
                </a:gradFill>
                <a:latin typeface="+mj-lt"/>
              </a:rPr>
              <a:t>Mac Build Host </a:t>
            </a:r>
          </a:p>
        </p:txBody>
      </p:sp>
      <p:sp>
        <p:nvSpPr>
          <p:cNvPr id="4" name="Title 4"/>
          <p:cNvSpPr>
            <a:spLocks noGrp="1"/>
          </p:cNvSpPr>
          <p:nvPr>
            <p:ph type="title"/>
          </p:nvPr>
        </p:nvSpPr>
        <p:spPr>
          <a:xfrm>
            <a:off x="274639" y="295274"/>
            <a:ext cx="11889564" cy="917575"/>
          </a:xfrm>
        </p:spPr>
        <p:txBody>
          <a:bodyPr/>
          <a:lstStyle/>
          <a:p>
            <a:r>
              <a:rPr smtClean="0"/>
              <a:t>Things needed</a:t>
            </a:r>
            <a:endParaRPr lang="en-US" dirty="0"/>
          </a:p>
        </p:txBody>
      </p:sp>
      <p:pic>
        <p:nvPicPr>
          <p:cNvPr id="5" name="Picture Placeholder 3"/>
          <p:cNvPicPr>
            <a:picLocks noChangeAspect="1"/>
          </p:cNvPicPr>
          <p:nvPr/>
        </p:nvPicPr>
        <p:blipFill>
          <a:blip r:embed="rId3"/>
          <a:stretch>
            <a:fillRect/>
          </a:stretch>
        </p:blipFill>
        <p:spPr>
          <a:xfrm>
            <a:off x="198437" y="2072018"/>
            <a:ext cx="4876800" cy="2850489"/>
          </a:xfrm>
          <a:prstGeom prst="rect">
            <a:avLst/>
          </a:prstGeom>
          <a:ln>
            <a:noFill/>
          </a:ln>
          <a:effectLst>
            <a:outerShdw blurRad="292100" dist="139700" dir="2700000" algn="tl" rotWithShape="0">
              <a:srgbClr val="333333">
                <a:alpha val="65000"/>
              </a:srgbClr>
            </a:outerShdw>
          </a:effectLst>
        </p:spPr>
      </p:pic>
      <p:pic>
        <p:nvPicPr>
          <p:cNvPr id="6" name="Picture Placeholder 3"/>
          <p:cNvPicPr>
            <a:picLocks noChangeAspect="1"/>
          </p:cNvPicPr>
          <p:nvPr/>
        </p:nvPicPr>
        <p:blipFill>
          <a:blip r:embed="rId4"/>
          <a:stretch>
            <a:fillRect/>
          </a:stretch>
        </p:blipFill>
        <p:spPr>
          <a:xfrm>
            <a:off x="808037" y="2268537"/>
            <a:ext cx="3657600" cy="2286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850005" y="1390918"/>
            <a:ext cx="10522040" cy="4353059"/>
          </a:xfrm>
          <a:prstGeom prst="rect">
            <a:avLst/>
          </a:prstGeom>
        </p:spPr>
        <p:txBody>
          <a:bodyPr/>
          <a:lstStyle/>
          <a:p>
            <a:pPr marL="342900" lvl="0" indent="-342900">
              <a:lnSpc>
                <a:spcPct val="90000"/>
              </a:lnSpc>
              <a:spcBef>
                <a:spcPct val="20000"/>
              </a:spcBef>
              <a:buSzPct val="90000"/>
              <a:buFont typeface="Arial" pitchFamily="34" charset="0"/>
              <a:buChar char="•"/>
              <a:defRPr/>
            </a:pPr>
            <a:r>
              <a:rPr lang="en-PH" sz="3200" dirty="0" smtClean="0">
                <a:latin typeface="+mj-lt"/>
              </a:rPr>
              <a:t>Beautiful Pre-Built App – </a:t>
            </a:r>
            <a:r>
              <a:rPr lang="en-PH" sz="3200" dirty="0" smtClean="0">
                <a:latin typeface="+mj-lt"/>
                <a:hlinkClick r:id="rId3"/>
              </a:rPr>
              <a:t>Link Here</a:t>
            </a:r>
            <a:endParaRPr lang="en-PH" sz="3200" dirty="0" smtClean="0">
              <a:latin typeface="+mj-lt"/>
            </a:endParaRPr>
          </a:p>
          <a:p>
            <a:pPr marL="342900" lvl="0" indent="-342900">
              <a:lnSpc>
                <a:spcPct val="90000"/>
              </a:lnSpc>
              <a:spcBef>
                <a:spcPct val="20000"/>
              </a:spcBef>
              <a:buSzPct val="90000"/>
              <a:buFont typeface="Arial" pitchFamily="34" charset="0"/>
              <a:buChar char="•"/>
              <a:defRPr/>
            </a:pPr>
            <a:r>
              <a:rPr lang="en-PH" sz="3200" dirty="0" smtClean="0">
                <a:latin typeface="+mj-lt"/>
              </a:rPr>
              <a:t>Nice Looking </a:t>
            </a:r>
            <a:r>
              <a:rPr lang="en-PH" sz="3200" dirty="0" err="1" smtClean="0">
                <a:latin typeface="+mj-lt"/>
              </a:rPr>
              <a:t>Xamarin</a:t>
            </a:r>
            <a:r>
              <a:rPr lang="en-PH" sz="3200" dirty="0" smtClean="0">
                <a:latin typeface="+mj-lt"/>
              </a:rPr>
              <a:t> Apps – </a:t>
            </a:r>
            <a:r>
              <a:rPr lang="en-PH" sz="3200" dirty="0" smtClean="0">
                <a:latin typeface="+mj-lt"/>
                <a:hlinkClick r:id="rId4"/>
              </a:rPr>
              <a:t>Link Here</a:t>
            </a:r>
            <a:endParaRPr lang="en-PH" sz="3200" dirty="0" smtClean="0">
              <a:latin typeface="+mj-lt"/>
            </a:endParaRPr>
          </a:p>
          <a:p>
            <a:pPr marL="342900" lvl="0" indent="-342900">
              <a:lnSpc>
                <a:spcPct val="90000"/>
              </a:lnSpc>
              <a:spcBef>
                <a:spcPct val="20000"/>
              </a:spcBef>
              <a:buSzPct val="90000"/>
              <a:buFont typeface="Arial" pitchFamily="34" charset="0"/>
              <a:buChar char="•"/>
              <a:defRPr/>
            </a:pPr>
            <a:r>
              <a:rPr lang="en-PH" sz="3200" dirty="0" smtClean="0">
                <a:latin typeface="+mj-lt"/>
              </a:rPr>
              <a:t>Awesome </a:t>
            </a:r>
            <a:r>
              <a:rPr lang="en-PH" sz="3200" dirty="0" err="1" smtClean="0">
                <a:latin typeface="+mj-lt"/>
              </a:rPr>
              <a:t>Xamarin</a:t>
            </a:r>
            <a:r>
              <a:rPr lang="en-PH" sz="3200" dirty="0" smtClean="0">
                <a:latin typeface="+mj-lt"/>
              </a:rPr>
              <a:t> – </a:t>
            </a:r>
            <a:r>
              <a:rPr lang="en-PH" sz="3200" dirty="0" smtClean="0">
                <a:latin typeface="+mj-lt"/>
                <a:hlinkClick r:id="rId5"/>
              </a:rPr>
              <a:t>Link Here</a:t>
            </a:r>
            <a:endParaRPr lang="en-PH" sz="3200" dirty="0" smtClean="0">
              <a:latin typeface="+mj-lt"/>
            </a:endParaRPr>
          </a:p>
          <a:p>
            <a:pPr marL="342900" lvl="0" indent="-342900">
              <a:lnSpc>
                <a:spcPct val="90000"/>
              </a:lnSpc>
              <a:spcBef>
                <a:spcPct val="20000"/>
              </a:spcBef>
              <a:buSzPct val="90000"/>
              <a:buFont typeface="Arial" pitchFamily="34" charset="0"/>
              <a:buChar char="•"/>
              <a:defRPr/>
            </a:pPr>
            <a:r>
              <a:rPr lang="en-PH" sz="3200" dirty="0" smtClean="0">
                <a:latin typeface="+mj-lt"/>
              </a:rPr>
              <a:t>Lottie Animation – </a:t>
            </a:r>
            <a:r>
              <a:rPr lang="en-PH" sz="3200" dirty="0" smtClean="0">
                <a:latin typeface="+mj-lt"/>
                <a:hlinkClick r:id="rId6"/>
              </a:rPr>
              <a:t>Link Here</a:t>
            </a:r>
            <a:endParaRPr lang="en-PH" sz="3200" dirty="0" smtClean="0">
              <a:latin typeface="+mj-lt"/>
            </a:endParaRPr>
          </a:p>
          <a:p>
            <a:pPr marL="342900" indent="-342900">
              <a:lnSpc>
                <a:spcPct val="90000"/>
              </a:lnSpc>
              <a:spcBef>
                <a:spcPct val="20000"/>
              </a:spcBef>
              <a:buSzPct val="90000"/>
              <a:buFont typeface="Arial" pitchFamily="34" charset="0"/>
              <a:buChar char="•"/>
              <a:defRPr/>
            </a:pPr>
            <a:r>
              <a:rPr lang="en-PH" sz="3200" dirty="0" err="1" smtClean="0">
                <a:latin typeface="+mj-lt"/>
              </a:rPr>
              <a:t>Xamarin</a:t>
            </a:r>
            <a:r>
              <a:rPr lang="en-PH" sz="3200" dirty="0" smtClean="0">
                <a:latin typeface="+mj-lt"/>
              </a:rPr>
              <a:t> Developers Davao – </a:t>
            </a:r>
            <a:r>
              <a:rPr lang="en-PH" sz="3200" dirty="0" smtClean="0">
                <a:latin typeface="+mj-lt"/>
                <a:hlinkClick r:id="rId7"/>
              </a:rPr>
              <a:t>Link Here</a:t>
            </a:r>
            <a:endParaRPr lang="en-PH" sz="3200" dirty="0" smtClean="0">
              <a:latin typeface="+mj-lt"/>
            </a:endParaRPr>
          </a:p>
          <a:p>
            <a:pPr marL="342900" lvl="0" indent="-342900">
              <a:lnSpc>
                <a:spcPct val="90000"/>
              </a:lnSpc>
              <a:spcBef>
                <a:spcPct val="20000"/>
              </a:spcBef>
              <a:buSzPct val="90000"/>
              <a:buFont typeface="Arial" pitchFamily="34" charset="0"/>
              <a:buChar char="•"/>
              <a:defRPr/>
            </a:pPr>
            <a:r>
              <a:rPr lang="fr-FR" sz="3200" dirty="0" smtClean="0">
                <a:gradFill>
                  <a:gsLst>
                    <a:gs pos="1250">
                      <a:schemeClr val="tx1"/>
                    </a:gs>
                    <a:gs pos="100000">
                      <a:schemeClr val="tx1"/>
                    </a:gs>
                  </a:gsLst>
                  <a:lin ang="5400000" scaled="0"/>
                </a:gradFill>
                <a:latin typeface="+mj-lt"/>
              </a:rPr>
              <a:t>Mobile .NET </a:t>
            </a:r>
            <a:r>
              <a:rPr lang="fr-FR" sz="3200" dirty="0" err="1" smtClean="0">
                <a:gradFill>
                  <a:gsLst>
                    <a:gs pos="1250">
                      <a:schemeClr val="tx1"/>
                    </a:gs>
                    <a:gs pos="100000">
                      <a:schemeClr val="tx1"/>
                    </a:gs>
                  </a:gsLst>
                  <a:lin ang="5400000" scaled="0"/>
                </a:gradFill>
                <a:latin typeface="+mj-lt"/>
              </a:rPr>
              <a:t>Developers</a:t>
            </a:r>
            <a:r>
              <a:rPr lang="fr-FR" sz="3200" dirty="0" smtClean="0">
                <a:gradFill>
                  <a:gsLst>
                    <a:gs pos="1250">
                      <a:schemeClr val="tx1"/>
                    </a:gs>
                    <a:gs pos="100000">
                      <a:schemeClr val="tx1"/>
                    </a:gs>
                  </a:gsLst>
                  <a:lin ang="5400000" scaled="0"/>
                </a:gradFill>
                <a:latin typeface="+mj-lt"/>
              </a:rPr>
              <a:t> -  Philippines (</a:t>
            </a:r>
            <a:r>
              <a:rPr lang="fr-FR" sz="3200" dirty="0" smtClean="0">
                <a:gradFill>
                  <a:gsLst>
                    <a:gs pos="1250">
                      <a:schemeClr val="tx1"/>
                    </a:gs>
                    <a:gs pos="100000">
                      <a:schemeClr val="tx1"/>
                    </a:gs>
                  </a:gsLst>
                  <a:lin ang="5400000" scaled="0"/>
                </a:gradFill>
                <a:latin typeface="+mj-lt"/>
                <a:hlinkClick r:id="rId8"/>
              </a:rPr>
              <a:t>MONDPH</a:t>
            </a:r>
            <a:r>
              <a:rPr lang="fr-FR" sz="3200" dirty="0" smtClean="0">
                <a:gradFill>
                  <a:gsLst>
                    <a:gs pos="1250">
                      <a:schemeClr val="tx1"/>
                    </a:gs>
                    <a:gs pos="100000">
                      <a:schemeClr val="tx1"/>
                    </a:gs>
                  </a:gsLst>
                  <a:lin ang="5400000" scaled="0"/>
                </a:gradFill>
                <a:latin typeface="+mj-lt"/>
              </a:rPr>
              <a:t>)</a:t>
            </a:r>
          </a:p>
          <a:p>
            <a:pPr marL="342900" lvl="0" indent="-342900">
              <a:lnSpc>
                <a:spcPct val="90000"/>
              </a:lnSpc>
              <a:spcBef>
                <a:spcPct val="20000"/>
              </a:spcBef>
              <a:buSzPct val="90000"/>
              <a:buFont typeface="Arial" pitchFamily="34" charset="0"/>
              <a:buChar char="•"/>
              <a:defRPr/>
            </a:pPr>
            <a:r>
              <a:rPr lang="en-PH" sz="3200" dirty="0" err="1" smtClean="0">
                <a:latin typeface="+mj-lt"/>
              </a:rPr>
              <a:t>Xamarin</a:t>
            </a:r>
            <a:r>
              <a:rPr lang="en-PH" sz="3200" dirty="0" smtClean="0">
                <a:latin typeface="+mj-lt"/>
              </a:rPr>
              <a:t> Forms Made Easy – </a:t>
            </a:r>
            <a:r>
              <a:rPr lang="en-PH" sz="3200" dirty="0" smtClean="0">
                <a:latin typeface="+mj-lt"/>
                <a:hlinkClick r:id="rId9"/>
              </a:rPr>
              <a:t>Link Here</a:t>
            </a:r>
            <a:endParaRPr lang="en-PH" sz="3200" dirty="0" smtClean="0">
              <a:latin typeface="+mj-lt"/>
            </a:endParaRPr>
          </a:p>
          <a:p>
            <a:pPr marL="342900" lvl="0" indent="-342900">
              <a:lnSpc>
                <a:spcPct val="90000"/>
              </a:lnSpc>
              <a:spcBef>
                <a:spcPct val="20000"/>
              </a:spcBef>
              <a:buSzPct val="90000"/>
              <a:buFont typeface="Arial" pitchFamily="34" charset="0"/>
              <a:buChar char="•"/>
              <a:defRPr/>
            </a:pPr>
            <a:r>
              <a:rPr lang="en-PH" sz="3200" dirty="0" err="1" smtClean="0">
                <a:gradFill>
                  <a:gsLst>
                    <a:gs pos="1250">
                      <a:schemeClr val="tx1"/>
                    </a:gs>
                    <a:gs pos="100000">
                      <a:schemeClr val="tx1"/>
                    </a:gs>
                  </a:gsLst>
                  <a:lin ang="5400000" scaled="0"/>
                </a:gradFill>
                <a:latin typeface="+mj-lt"/>
              </a:rPr>
              <a:t>Xamarin</a:t>
            </a:r>
            <a:r>
              <a:rPr lang="en-PH" sz="3200" dirty="0" smtClean="0">
                <a:gradFill>
                  <a:gsLst>
                    <a:gs pos="1250">
                      <a:schemeClr val="tx1"/>
                    </a:gs>
                    <a:gs pos="100000">
                      <a:schemeClr val="tx1"/>
                    </a:gs>
                  </a:gsLst>
                  <a:lin ang="5400000" scaled="0"/>
                </a:gradFill>
                <a:latin typeface="+mj-lt"/>
              </a:rPr>
              <a:t> Developers – </a:t>
            </a:r>
            <a:r>
              <a:rPr lang="en-PH" sz="3200" dirty="0" smtClean="0">
                <a:gradFill>
                  <a:gsLst>
                    <a:gs pos="1250">
                      <a:schemeClr val="tx1"/>
                    </a:gs>
                    <a:gs pos="100000">
                      <a:schemeClr val="tx1"/>
                    </a:gs>
                  </a:gsLst>
                  <a:lin ang="5400000" scaled="0"/>
                </a:gradFill>
                <a:latin typeface="+mj-lt"/>
                <a:hlinkClick r:id="rId10"/>
              </a:rPr>
              <a:t>Link Here</a:t>
            </a:r>
            <a:endParaRPr lang="en-US" sz="3200" dirty="0" smtClean="0">
              <a:gradFill>
                <a:gsLst>
                  <a:gs pos="1250">
                    <a:schemeClr val="tx1"/>
                  </a:gs>
                  <a:gs pos="100000">
                    <a:schemeClr val="tx1"/>
                  </a:gs>
                </a:gsLst>
                <a:lin ang="5400000" scaled="0"/>
              </a:gradFill>
              <a:latin typeface="+mj-lt"/>
            </a:endParaRPr>
          </a:p>
        </p:txBody>
      </p:sp>
      <p:sp>
        <p:nvSpPr>
          <p:cNvPr id="4" name="TextBox 3"/>
          <p:cNvSpPr txBox="1"/>
          <p:nvPr/>
        </p:nvSpPr>
        <p:spPr>
          <a:xfrm>
            <a:off x="1893193" y="334851"/>
            <a:ext cx="3284113" cy="643944"/>
          </a:xfrm>
          <a:prstGeom prst="rect">
            <a:avLst/>
          </a:prstGeom>
          <a:noFill/>
        </p:spPr>
        <p:txBody>
          <a:bodyPr wrap="square" lIns="182880" tIns="146304" rIns="182880" bIns="146304" rtlCol="0">
            <a:spAutoFit/>
          </a:bodyPr>
          <a:lstStyle/>
          <a:p>
            <a:pPr>
              <a:lnSpc>
                <a:spcPct val="90000"/>
              </a:lnSpc>
              <a:spcAft>
                <a:spcPts val="600"/>
              </a:spcAft>
            </a:pPr>
            <a:r>
              <a:rPr lang="en-PH" sz="2400" dirty="0" smtClean="0">
                <a:gradFill>
                  <a:gsLst>
                    <a:gs pos="2917">
                      <a:schemeClr val="tx1"/>
                    </a:gs>
                    <a:gs pos="30000">
                      <a:schemeClr val="tx1"/>
                    </a:gs>
                  </a:gsLst>
                  <a:lin ang="5400000" scaled="0"/>
                </a:gradFill>
              </a:rPr>
              <a:t>Resources</a:t>
            </a:r>
          </a:p>
        </p:txBody>
      </p:sp>
    </p:spTree>
    <p:extLst>
      <p:ext uri="{BB962C8B-B14F-4D97-AF65-F5344CB8AC3E}">
        <p14:creationId xmlns="" xmlns:p14="http://schemas.microsoft.com/office/powerpoint/2010/main" val="14506379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4180" y="2228850"/>
            <a:ext cx="8135756" cy="2308324"/>
          </a:xfrm>
          <a:prstGeom prst="rect">
            <a:avLst/>
          </a:prstGeom>
        </p:spPr>
        <p:txBody>
          <a:bodyPr wrap="square">
            <a:spAutoFit/>
          </a:bodyPr>
          <a:lstStyle/>
          <a:p>
            <a:r>
              <a:rPr lang="en-US" sz="7200" dirty="0" smtClean="0"/>
              <a:t>Thank you and </a:t>
            </a:r>
          </a:p>
          <a:p>
            <a:r>
              <a:rPr lang="en-US" sz="7200" dirty="0" smtClean="0"/>
              <a:t>Happy Coding!</a:t>
            </a:r>
            <a:endParaRPr lang="en-PH" sz="7200" dirty="0"/>
          </a:p>
        </p:txBody>
      </p:sp>
    </p:spTree>
    <p:extLst>
      <p:ext uri="{BB962C8B-B14F-4D97-AF65-F5344CB8AC3E}">
        <p14:creationId xmlns="" xmlns:p14="http://schemas.microsoft.com/office/powerpoint/2010/main" val="14506379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Floating Action Images\pexels-photo-744461.jpeg"/>
          <p:cNvPicPr>
            <a:picLocks noChangeAspect="1" noChangeArrowheads="1"/>
          </p:cNvPicPr>
          <p:nvPr/>
        </p:nvPicPr>
        <p:blipFill>
          <a:blip r:embed="rId3">
            <a:lum bright="-20000"/>
          </a:blip>
          <a:srcRect b="15637"/>
          <a:stretch>
            <a:fillRect/>
          </a:stretch>
        </p:blipFill>
        <p:spPr bwMode="auto">
          <a:xfrm>
            <a:off x="0" y="0"/>
            <a:ext cx="12436475" cy="6994526"/>
          </a:xfrm>
          <a:prstGeom prst="rect">
            <a:avLst/>
          </a:prstGeom>
          <a:noFill/>
          <a:effectLst/>
        </p:spPr>
      </p:pic>
      <p:sp>
        <p:nvSpPr>
          <p:cNvPr id="8" name="Title 4"/>
          <p:cNvSpPr>
            <a:spLocks noGrp="1"/>
          </p:cNvSpPr>
          <p:nvPr>
            <p:ph type="title"/>
          </p:nvPr>
        </p:nvSpPr>
        <p:spPr>
          <a:xfrm>
            <a:off x="274639" y="295274"/>
            <a:ext cx="11889564" cy="917575"/>
          </a:xfrm>
        </p:spPr>
        <p:txBody>
          <a:bodyPr/>
          <a:lstStyle/>
          <a:p>
            <a:r>
              <a:rPr smtClean="0">
                <a:solidFill>
                  <a:schemeClr val="bg1"/>
                </a:solidFill>
              </a:rPr>
              <a:t>Discuss</a:t>
            </a:r>
            <a:endParaRPr lang="en-US" dirty="0">
              <a:solidFill>
                <a:schemeClr val="bg1"/>
              </a:solidFill>
            </a:endParaRPr>
          </a:p>
        </p:txBody>
      </p:sp>
      <p:sp>
        <p:nvSpPr>
          <p:cNvPr id="9" name="Text Placeholder 1"/>
          <p:cNvSpPr txBox="1">
            <a:spLocks/>
          </p:cNvSpPr>
          <p:nvPr/>
        </p:nvSpPr>
        <p:spPr>
          <a:xfrm>
            <a:off x="6361113" y="1358900"/>
            <a:ext cx="6075362" cy="4927600"/>
          </a:xfrm>
          <a:prstGeom prst="rect">
            <a:avLst/>
          </a:prstGeom>
        </p:spPr>
        <p:txBody>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mn-cs"/>
              </a:rPr>
              <a:t>Visual Studio</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mn-cs"/>
              </a:rPr>
              <a:t>C#</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4000" dirty="0" smtClean="0">
                <a:solidFill>
                  <a:schemeClr val="bg1"/>
                </a:solidFill>
                <a:latin typeface="+mj-lt"/>
              </a:rPr>
              <a:t>XAML</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4000" dirty="0" smtClean="0">
                <a:solidFill>
                  <a:schemeClr val="bg1"/>
                </a:solidFill>
                <a:latin typeface="+mj-lt"/>
              </a:rPr>
              <a:t>MVVM</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4000" dirty="0" smtClean="0">
                <a:solidFill>
                  <a:schemeClr val="bg1"/>
                </a:solidFill>
                <a:latin typeface="+mj-lt"/>
              </a:rPr>
              <a:t>Platforms - Android, </a:t>
            </a:r>
            <a:r>
              <a:rPr lang="en-US" sz="4000" dirty="0" err="1" smtClean="0">
                <a:solidFill>
                  <a:schemeClr val="bg1"/>
                </a:solidFill>
                <a:latin typeface="+mj-lt"/>
              </a:rPr>
              <a:t>iOS</a:t>
            </a:r>
            <a:r>
              <a:rPr lang="en-US" sz="4000" dirty="0" smtClean="0">
                <a:solidFill>
                  <a:schemeClr val="bg1"/>
                </a:solidFill>
                <a:latin typeface="+mj-lt"/>
              </a:rPr>
              <a:t>, UWP</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336800" y="1460499"/>
          <a:ext cx="7899929" cy="4736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4"/>
          <p:cNvSpPr>
            <a:spLocks noGrp="1"/>
          </p:cNvSpPr>
          <p:nvPr>
            <p:ph type="title"/>
          </p:nvPr>
        </p:nvSpPr>
        <p:spPr>
          <a:xfrm>
            <a:off x="274639" y="295274"/>
            <a:ext cx="11889564" cy="917575"/>
          </a:xfrm>
        </p:spPr>
        <p:txBody>
          <a:bodyPr/>
          <a:lstStyle/>
          <a:p>
            <a:r>
              <a:rPr smtClean="0"/>
              <a:t>Comparison</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XAML Layout</a:t>
            </a:r>
            <a:endParaRPr lang="en-US" dirty="0"/>
          </a:p>
        </p:txBody>
      </p:sp>
      <p:pic>
        <p:nvPicPr>
          <p:cNvPr id="10" name="Picture 9" descr="Layouts.png"/>
          <p:cNvPicPr>
            <a:picLocks noChangeAspect="1"/>
          </p:cNvPicPr>
          <p:nvPr/>
        </p:nvPicPr>
        <p:blipFill>
          <a:blip r:embed="rId3"/>
          <a:stretch>
            <a:fillRect/>
          </a:stretch>
        </p:blipFill>
        <p:spPr>
          <a:xfrm>
            <a:off x="769657" y="1662018"/>
            <a:ext cx="10897160" cy="3670489"/>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74639" y="295274"/>
            <a:ext cx="11889564" cy="917575"/>
          </a:xfrm>
        </p:spPr>
        <p:txBody>
          <a:bodyPr/>
          <a:lstStyle/>
          <a:p>
            <a:r>
              <a:rPr lang="en-US" dirty="0" err="1" smtClean="0"/>
              <a:t>Stacklayout</a:t>
            </a:r>
            <a:endParaRPr lang="en-US" dirty="0"/>
          </a:p>
        </p:txBody>
      </p:sp>
      <p:pic>
        <p:nvPicPr>
          <p:cNvPr id="5" name="StackLayout.mp4">
            <a:hlinkClick r:id="" action="ppaction://media"/>
          </p:cNvPr>
          <p:cNvPicPr>
            <a:picLocks noRot="1" noChangeAspect="1"/>
          </p:cNvPicPr>
          <p:nvPr>
            <a:videoFile r:link="rId1"/>
          </p:nvPr>
        </p:nvPicPr>
        <p:blipFill>
          <a:blip r:embed="rId4"/>
          <a:stretch>
            <a:fillRect/>
          </a:stretch>
        </p:blipFill>
        <p:spPr>
          <a:xfrm>
            <a:off x="708337" y="1171977"/>
            <a:ext cx="11101589" cy="56409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74639" y="295274"/>
            <a:ext cx="11889564" cy="917575"/>
          </a:xfrm>
        </p:spPr>
        <p:txBody>
          <a:bodyPr/>
          <a:lstStyle/>
          <a:p>
            <a:r>
              <a:rPr lang="en-US" dirty="0" err="1" smtClean="0"/>
              <a:t>Absolutelayout</a:t>
            </a:r>
            <a:endParaRPr lang="en-US" dirty="0"/>
          </a:p>
        </p:txBody>
      </p:sp>
      <p:pic>
        <p:nvPicPr>
          <p:cNvPr id="6" name="Absolutelayout.mp4">
            <a:hlinkClick r:id="" action="ppaction://media"/>
          </p:cNvPr>
          <p:cNvPicPr>
            <a:picLocks noRot="1" noChangeAspect="1"/>
          </p:cNvPicPr>
          <p:nvPr>
            <a:videoFile r:link="rId1"/>
          </p:nvPr>
        </p:nvPicPr>
        <p:blipFill>
          <a:blip r:embed="rId4"/>
          <a:stretch>
            <a:fillRect/>
          </a:stretch>
        </p:blipFill>
        <p:spPr>
          <a:xfrm>
            <a:off x="645977" y="1133341"/>
            <a:ext cx="11189707" cy="569246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Relativelayout</a:t>
            </a:r>
            <a:endParaRPr lang="en-US" dirty="0"/>
          </a:p>
        </p:txBody>
      </p:sp>
      <p:pic>
        <p:nvPicPr>
          <p:cNvPr id="4" name="Relativelayout.mp4">
            <a:hlinkClick r:id="" action="ppaction://media"/>
          </p:cNvPr>
          <p:cNvPicPr>
            <a:picLocks noRot="1" noChangeAspect="1"/>
          </p:cNvPicPr>
          <p:nvPr>
            <a:videoFile r:link="rId1"/>
          </p:nvPr>
        </p:nvPicPr>
        <p:blipFill>
          <a:blip r:embed="rId4"/>
          <a:stretch>
            <a:fillRect/>
          </a:stretch>
        </p:blipFill>
        <p:spPr>
          <a:xfrm>
            <a:off x="708336" y="1120463"/>
            <a:ext cx="11037195" cy="5615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a:xfrm>
            <a:off x="274639" y="295274"/>
            <a:ext cx="11889564" cy="917575"/>
          </a:xfrm>
        </p:spPr>
        <p:txBody>
          <a:bodyPr/>
          <a:lstStyle/>
          <a:p>
            <a:r>
              <a:rPr smtClean="0"/>
              <a:t>Grid</a:t>
            </a:r>
            <a:endParaRPr lang="en-US" dirty="0"/>
          </a:p>
        </p:txBody>
      </p:sp>
      <p:pic>
        <p:nvPicPr>
          <p:cNvPr id="4" name="Grid.mp4">
            <a:hlinkClick r:id="" action="ppaction://media"/>
          </p:cNvPr>
          <p:cNvPicPr>
            <a:picLocks noRot="1" noChangeAspect="1"/>
          </p:cNvPicPr>
          <p:nvPr>
            <a:videoFile r:link="rId1"/>
          </p:nvPr>
        </p:nvPicPr>
        <p:blipFill>
          <a:blip r:embed="rId4"/>
          <a:stretch>
            <a:fillRect/>
          </a:stretch>
        </p:blipFill>
        <p:spPr>
          <a:xfrm>
            <a:off x="682581" y="1076035"/>
            <a:ext cx="11024315" cy="5608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Presentation1" id="{187FDE6B-08AB-CF49-ADCB-49CF9B7255B7}" vid="{8D5F6BCA-574F-5048-AFFC-05270CA683A2}"/>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Presentation1" id="{187FDE6B-08AB-CF49-ADCB-49CF9B7255B7}" vid="{9061FA3B-DEFF-094D-9438-1E237AE3BDBC}"/>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522177E0E6E045A7757E83AD918C1D" ma:contentTypeVersion="2" ma:contentTypeDescription="Create a new document." ma:contentTypeScope="" ma:versionID="4e3c2f1ceb1baafb27eee8a732297f23">
  <xsd:schema xmlns:xsd="http://www.w3.org/2001/XMLSchema" xmlns:xs="http://www.w3.org/2001/XMLSchema" xmlns:p="http://schemas.microsoft.com/office/2006/metadata/properties" xmlns:ns2="cc8e679d-051b-448c-bf69-9b3dce3c96dc" targetNamespace="http://schemas.microsoft.com/office/2006/metadata/properties" ma:root="true" ma:fieldsID="6e2ee693eaadca506b6ee4297a910971" ns2:_="">
    <xsd:import namespace="cc8e679d-051b-448c-bf69-9b3dce3c96dc"/>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8e679d-051b-448c-bf69-9b3dce3c96d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177823-6492-427C-95B5-2B5FD34AF6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8e679d-051b-448c-bf69-9b3dce3c9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cc8e679d-051b-448c-bf69-9b3dce3c96dc"/>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3358</TotalTime>
  <Words>1930</Words>
  <Application>Microsoft Office PowerPoint</Application>
  <PresentationFormat>Custom</PresentationFormat>
  <Paragraphs>179</Paragraphs>
  <Slides>21</Slides>
  <Notes>21</Notes>
  <HiddenSlides>0</HiddenSlides>
  <MMClips>7</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5-30721_Build_2016_Template_Light</vt:lpstr>
      <vt:lpstr>5-30721_Build_2016_Template_Dark</vt:lpstr>
      <vt:lpstr>5-30629_Build_Template_WHITE</vt:lpstr>
      <vt:lpstr>1_5-30629_Build_Template_WHITE</vt:lpstr>
      <vt:lpstr>Slide 1</vt:lpstr>
      <vt:lpstr>Things needed</vt:lpstr>
      <vt:lpstr>Discuss</vt:lpstr>
      <vt:lpstr>Comparison</vt:lpstr>
      <vt:lpstr>XAML Layout</vt:lpstr>
      <vt:lpstr>Stacklayout</vt:lpstr>
      <vt:lpstr>Absolutelayout</vt:lpstr>
      <vt:lpstr>Relativelayout</vt:lpstr>
      <vt:lpstr>Grid</vt:lpstr>
      <vt:lpstr>ScrollView</vt:lpstr>
      <vt:lpstr>Tips and Tricks</vt:lpstr>
      <vt:lpstr>Slide 12</vt:lpstr>
      <vt:lpstr>MVVM Pattern Motivation</vt:lpstr>
      <vt:lpstr>MVVM Pattern</vt:lpstr>
      <vt:lpstr>MVVM in action</vt:lpstr>
      <vt:lpstr>MVVM Frameworks</vt:lpstr>
      <vt:lpstr>Why should use MVVM Framework?</vt:lpstr>
      <vt:lpstr>Slide 18</vt:lpstr>
      <vt:lpstr>Slide 19</vt:lpstr>
      <vt:lpstr>Slide 20</vt:lpstr>
      <vt:lpstr>Slide 21</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Microsoft Office User</dc:creator>
  <cp:keywords>Microsoft Build 2016</cp:keywords>
  <dc:description>Template: Mitchell Derrey, Silver Fox Productions
Formatting: 
Audience Type:</dc:description>
  <cp:lastModifiedBy>Winston</cp:lastModifiedBy>
  <cp:revision>387</cp:revision>
  <dcterms:created xsi:type="dcterms:W3CDTF">2016-03-21T01:29:04Z</dcterms:created>
  <dcterms:modified xsi:type="dcterms:W3CDTF">2018-03-22T05:50:04Z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0x010100F4522177E0E6E045A7757E83AD918C1D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